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1" r:id="rId6"/>
    <p:sldId id="272" r:id="rId7"/>
    <p:sldId id="260" r:id="rId8"/>
    <p:sldId id="261" r:id="rId9"/>
    <p:sldId id="263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embeddedFontLst>
    <p:embeddedFont>
      <p:font typeface="Noto Sans KR Black" panose="020B0600000101010101" charset="-127"/>
      <p:bold r:id="rId17"/>
    </p:embeddedFont>
    <p:embeddedFont>
      <p:font typeface="Noto Sans KR Medium" panose="020B0600000101010101" charset="-127"/>
      <p:regular r:id="rId18"/>
    </p:embeddedFont>
    <p:embeddedFont>
      <p:font typeface="나눔바른고딕OTF Light" panose="020B0600000101010101" charset="-127"/>
      <p:regular r:id="rId19"/>
    </p:embeddedFont>
    <p:embeddedFont>
      <p:font typeface="나눔바른고딕OTF UltraLight" panose="020B0600000101010101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777C"/>
    <a:srgbClr val="66A3D1"/>
    <a:srgbClr val="66CA9E"/>
    <a:srgbClr val="FF6565"/>
    <a:srgbClr val="4472C4"/>
    <a:srgbClr val="8FE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9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40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2807E7-9F0B-44A5-B063-1D20F41D1D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A755E7E-5E9B-497F-8096-651A8C72CF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B44CBC-E9A3-4D1B-9CFD-A87F89652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F5EA6-CF04-4C95-8F3E-F226345CF53C}" type="datetimeFigureOut">
              <a:rPr lang="ko-KR" altLang="en-US" smtClean="0"/>
              <a:t>2021-12-10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9A6F1-1A47-4E0E-B045-A86BDBB16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42A80D-3D01-425D-8E2C-8259325CE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0BE77-0A52-46E4-A876-4A1DEC7F8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6554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5B322F-72AA-4797-AC71-A33237000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12E273C-EC5C-4BCF-A0B8-372322CFFD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B94AA1-CFD4-407C-A44A-B4C7C8042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F5EA6-CF04-4C95-8F3E-F226345CF53C}" type="datetimeFigureOut">
              <a:rPr lang="ko-KR" altLang="en-US" smtClean="0"/>
              <a:t>2021-12-10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9BF298-837D-42D7-9190-37F9E5E2D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4C26DD-B585-4E11-B0B4-CE522B9E9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0BE77-0A52-46E4-A876-4A1DEC7F8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1166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598EAAF-E722-4FA2-A7CE-1C7AA17C01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EF21800-A9BE-4B1A-8D1D-AC5118E7C1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D73F28-5AC4-4A9E-B2B8-C83E10B56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F5EA6-CF04-4C95-8F3E-F226345CF53C}" type="datetimeFigureOut">
              <a:rPr lang="ko-KR" altLang="en-US" smtClean="0"/>
              <a:t>2021-12-10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EBB9BC-B9B8-4818-8CA0-FDBABBC3C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E9C442-CE05-4871-AA26-099899302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0BE77-0A52-46E4-A876-4A1DEC7F8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8470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EA8443-A90D-4FF7-9F55-1A6B7881E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DDD160-4B12-4B16-B817-647CEB29C4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9F436B-AE50-4A1B-9866-DDD5BCB36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F5EA6-CF04-4C95-8F3E-F226345CF53C}" type="datetimeFigureOut">
              <a:rPr lang="ko-KR" altLang="en-US" smtClean="0"/>
              <a:t>2021-12-10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CE4363-591C-410B-8827-56B0C305C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E46CEB-5E81-4C1B-AE9B-DE9128CAF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0BE77-0A52-46E4-A876-4A1DEC7F8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077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F4259B-FDF1-4093-957B-04FFE44D1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59C934-0B04-4429-A8EF-5261351957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3580B3-B4F4-4F5B-892F-2A7CB1D16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F5EA6-CF04-4C95-8F3E-F226345CF53C}" type="datetimeFigureOut">
              <a:rPr lang="ko-KR" altLang="en-US" smtClean="0"/>
              <a:t>2021-12-10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1C08A8-B812-4F90-85A6-917F19355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E21E96-E203-4A8F-8113-0AF05F6D0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0BE77-0A52-46E4-A876-4A1DEC7F8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9139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6C1A3C-9E82-450A-9C93-365DF4829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71AF38-A073-4633-826D-AC2DE068BF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0BF0FAE-06C7-4D77-963F-D84C4CBB00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8BE68B-EAD9-4063-9D28-22912844D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F5EA6-CF04-4C95-8F3E-F226345CF53C}" type="datetimeFigureOut">
              <a:rPr lang="ko-KR" altLang="en-US" smtClean="0"/>
              <a:t>2021-12-10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E0F4AD7-2D6A-4B7E-9C28-6FFF25CF0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B3CB2AF-8757-4579-88AE-1CDABE8A2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0BE77-0A52-46E4-A876-4A1DEC7F8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3436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674E5A-63C3-4961-BB72-4054E3341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326E16-9BCB-435E-9A45-D74303A6FF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63A77F7-A6B8-4586-A866-6617C7EA6C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FC5A7BD-F54F-47FC-96F1-4DE31391C6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A8D8685-479F-4E5A-8D19-35048C50F4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15CCF92-0058-4C8B-834D-E48BABBE5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F5EA6-CF04-4C95-8F3E-F226345CF53C}" type="datetimeFigureOut">
              <a:rPr lang="ko-KR" altLang="en-US" smtClean="0"/>
              <a:t>2021-12-10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3FF3850-26AA-4FD4-B418-23A22C3E6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C222910-D90F-4024-82DF-61FCE9A1B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0BE77-0A52-46E4-A876-4A1DEC7F8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9845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638480-23F4-41A0-B12C-C769D3CC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1D43831-A4E6-49C9-921B-BAF128F7D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F5EA6-CF04-4C95-8F3E-F226345CF53C}" type="datetimeFigureOut">
              <a:rPr lang="ko-KR" altLang="en-US" smtClean="0"/>
              <a:t>2021-12-10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60E7BC-5825-4ABC-8FC5-2AA704074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1545A37-3670-4572-B720-52EBCC559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0BE77-0A52-46E4-A876-4A1DEC7F8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520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465EBD-DAAA-4179-92DF-F8FB5B4E3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F5EA6-CF04-4C95-8F3E-F226345CF53C}" type="datetimeFigureOut">
              <a:rPr lang="ko-KR" altLang="en-US" smtClean="0"/>
              <a:t>2021-12-10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03FFD7B-20E8-42A2-8BAF-BB694C4B9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5DD5A07-6FCE-4204-8B36-58371AA1C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0BE77-0A52-46E4-A876-4A1DEC7F8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732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5BDC20-E73B-480C-AC33-A67C7364B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87B75C-F316-4DFB-B7AB-A351C1094F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8FED94-0478-40C0-BF84-A980F45832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C84813-E116-4243-88CC-D876B8BFD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F5EA6-CF04-4C95-8F3E-F226345CF53C}" type="datetimeFigureOut">
              <a:rPr lang="ko-KR" altLang="en-US" smtClean="0"/>
              <a:t>2021-12-10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CAD8C5-7A1A-4021-B3A2-EE9E1E948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E8CC2D-17E9-48E5-B05A-CCDAD6619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0BE77-0A52-46E4-A876-4A1DEC7F8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0302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B9420B-E35C-4879-9029-B39B2AA26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5911285-116A-4BA5-9EAD-94187ECC3F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A4F1A2F-54FB-4BFC-98B0-9627EDB171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E37817-BFAE-4D28-8C08-3ED70C9A7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F5EA6-CF04-4C95-8F3E-F226345CF53C}" type="datetimeFigureOut">
              <a:rPr lang="ko-KR" altLang="en-US" smtClean="0"/>
              <a:t>2021-12-10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BB93208-DD3A-4796-B999-D41BF7FA0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B132FFF-678A-48ED-8CB8-D25129213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0BE77-0A52-46E4-A876-4A1DEC7F8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0603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55402EB-7B75-49F7-B580-8D310DB57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77D2D5-8406-4368-B1E8-9769E30D51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21BA5D-AF32-4598-B74B-CA4E520A8C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8F5EA6-CF04-4C95-8F3E-F226345CF53C}" type="datetimeFigureOut">
              <a:rPr lang="ko-KR" altLang="en-US" smtClean="0"/>
              <a:t>2021-12-10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0D2A5B-B929-42E1-8CD4-7146BA19C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433C46-138E-4051-A80C-E44972550E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30BE77-0A52-46E4-A876-4A1DEC7F8F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462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kr/free-icon/github-logo_25231" TargetMode="External"/><Relationship Id="rId7" Type="http://schemas.openxmlformats.org/officeDocument/2006/relationships/hyperlink" Target="http://www.newdesignfile.com/post_templates-for-photoshop-icon_288273/" TargetMode="External"/><Relationship Id="rId2" Type="http://schemas.openxmlformats.org/officeDocument/2006/relationships/hyperlink" Target="https://www.3dgep.com/learning-directx-12-1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iconarchive.com/tag/blender" TargetMode="External"/><Relationship Id="rId5" Type="http://schemas.openxmlformats.org/officeDocument/2006/relationships/hyperlink" Target="https://surpreem.com/wp/wp-content/uploads/2019/06/visual_studio_2019_icon-400x313.png" TargetMode="External"/><Relationship Id="rId4" Type="http://schemas.openxmlformats.org/officeDocument/2006/relationships/hyperlink" Target="https://freeicons.io/vector-and-svg-logos-icons-18/sourcetree-icon-9083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F9AACD0-6813-487C-B248-86FF0CA6801B}"/>
              </a:ext>
            </a:extLst>
          </p:cNvPr>
          <p:cNvSpPr/>
          <p:nvPr/>
        </p:nvSpPr>
        <p:spPr>
          <a:xfrm>
            <a:off x="0" y="0"/>
            <a:ext cx="12192000" cy="8035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8EBC5F3-4660-469C-BFED-2FC0715EFDD5}"/>
              </a:ext>
            </a:extLst>
          </p:cNvPr>
          <p:cNvSpPr/>
          <p:nvPr/>
        </p:nvSpPr>
        <p:spPr>
          <a:xfrm>
            <a:off x="0" y="6604001"/>
            <a:ext cx="12192000" cy="2632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BBCA4F-EC24-4DDE-8344-3580F4AE781B}"/>
              </a:ext>
            </a:extLst>
          </p:cNvPr>
          <p:cNvSpPr txBox="1"/>
          <p:nvPr/>
        </p:nvSpPr>
        <p:spPr>
          <a:xfrm>
            <a:off x="3599483" y="2967335"/>
            <a:ext cx="49930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Hello, Planet!</a:t>
            </a:r>
            <a:endParaRPr lang="ko-KR" altLang="en-US" sz="5400" dirty="0"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A243C0-CE22-434B-AFE5-1D08B2276190}"/>
              </a:ext>
            </a:extLst>
          </p:cNvPr>
          <p:cNvSpPr txBox="1"/>
          <p:nvPr/>
        </p:nvSpPr>
        <p:spPr>
          <a:xfrm>
            <a:off x="184728" y="5219702"/>
            <a:ext cx="21980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윤정현 교수님</a:t>
            </a:r>
            <a:endParaRPr lang="en-US" altLang="ko-KR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2017182023 </a:t>
            </a:r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원윤식</a:t>
            </a:r>
            <a:endParaRPr lang="en-US" altLang="ko-KR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2017180004 </a:t>
            </a:r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김재원</a:t>
            </a:r>
            <a:endParaRPr lang="en-US" altLang="ko-KR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r>
              <a:rPr lang="en-US" altLang="ko-KR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2017184006 </a:t>
            </a:r>
            <a:r>
              <a:rPr lang="ko-KR" altLang="en-US" dirty="0" err="1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김연중</a:t>
            </a:r>
            <a:endParaRPr lang="ko-KR" altLang="en-US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9120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EBE6A9B-AD32-4287-82C5-A394D0FDEAE8}"/>
              </a:ext>
            </a:extLst>
          </p:cNvPr>
          <p:cNvSpPr/>
          <p:nvPr/>
        </p:nvSpPr>
        <p:spPr>
          <a:xfrm>
            <a:off x="0" y="0"/>
            <a:ext cx="12192000" cy="8035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E7635CB-8FA5-45A2-9713-E9BC0EB79B40}"/>
              </a:ext>
            </a:extLst>
          </p:cNvPr>
          <p:cNvSpPr/>
          <p:nvPr/>
        </p:nvSpPr>
        <p:spPr>
          <a:xfrm>
            <a:off x="0" y="6603999"/>
            <a:ext cx="12192000" cy="2632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F44EB3-933F-47EE-BE1F-24843D247A0F}"/>
              </a:ext>
            </a:extLst>
          </p:cNvPr>
          <p:cNvSpPr txBox="1"/>
          <p:nvPr/>
        </p:nvSpPr>
        <p:spPr>
          <a:xfrm>
            <a:off x="184728" y="29503"/>
            <a:ext cx="77380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4. </a:t>
            </a:r>
            <a:r>
              <a:rPr lang="ko-KR" altLang="en-US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기술적 요소 및 중점 연구 분야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F1B01C-6C5A-45F6-9078-0631D7B23490}"/>
              </a:ext>
            </a:extLst>
          </p:cNvPr>
          <p:cNvSpPr txBox="1"/>
          <p:nvPr/>
        </p:nvSpPr>
        <p:spPr>
          <a:xfrm>
            <a:off x="298306" y="2890391"/>
            <a:ext cx="464101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조명 및 그림자</a:t>
            </a:r>
            <a:endParaRPr lang="en-US" altLang="ko-KR" sz="4000" dirty="0"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  <a:p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방향성 조명과 그에 따른 그림자 구현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D3D592-736C-4438-8407-E6514428FF2F}"/>
              </a:ext>
            </a:extLst>
          </p:cNvPr>
          <p:cNvSpPr txBox="1"/>
          <p:nvPr/>
        </p:nvSpPr>
        <p:spPr>
          <a:xfrm>
            <a:off x="298306" y="1166244"/>
            <a:ext cx="461754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3D 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애니메이션</a:t>
            </a:r>
          </a:p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FBX SDK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를 이용한 애니메이션 구현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642363-0970-45C1-8164-E9476C10591D}"/>
              </a:ext>
            </a:extLst>
          </p:cNvPr>
          <p:cNvSpPr txBox="1"/>
          <p:nvPr/>
        </p:nvSpPr>
        <p:spPr>
          <a:xfrm>
            <a:off x="298306" y="4747195"/>
            <a:ext cx="484619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멀티쓰레딩</a:t>
            </a:r>
            <a:endParaRPr lang="en-US" altLang="ko-KR" sz="4000" dirty="0"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  <a:p>
            <a:r>
              <a:rPr lang="ko-KR" alt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멀티쓰레딩을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이용한 렌더링 속도 향상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21F5D1-E1EE-4B5F-A649-CE15381A372D}"/>
              </a:ext>
            </a:extLst>
          </p:cNvPr>
          <p:cNvSpPr txBox="1"/>
          <p:nvPr/>
        </p:nvSpPr>
        <p:spPr>
          <a:xfrm>
            <a:off x="5955320" y="1159552"/>
            <a:ext cx="565411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시야 처리</a:t>
            </a:r>
          </a:p>
          <a:p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필요한 계산만 처리하여 서버 부하 감소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07833E-73DB-4C4B-8A63-654D576E9A0D}"/>
              </a:ext>
            </a:extLst>
          </p:cNvPr>
          <p:cNvSpPr txBox="1"/>
          <p:nvPr/>
        </p:nvSpPr>
        <p:spPr>
          <a:xfrm>
            <a:off x="5955319" y="2890391"/>
            <a:ext cx="505670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NPC AI</a:t>
            </a:r>
            <a:endParaRPr lang="ko-KR" altLang="en-US" sz="4000" dirty="0"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A*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와 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Path mesh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로 몬스터 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AI 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구현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327C20-70BD-420E-B29D-EECB4F5484D8}"/>
              </a:ext>
            </a:extLst>
          </p:cNvPr>
          <p:cNvSpPr txBox="1"/>
          <p:nvPr/>
        </p:nvSpPr>
        <p:spPr>
          <a:xfrm>
            <a:off x="5955319" y="4747195"/>
            <a:ext cx="592341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BOOST/ASIO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 라이브러리</a:t>
            </a:r>
            <a:endParaRPr lang="en-US" altLang="ko-KR" sz="4000" dirty="0"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C++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표준 라이브러리로 제작한 서버로 </a:t>
            </a:r>
            <a:endParaRPr lang="en-US" altLang="ko-KR" sz="2400" dirty="0">
              <a:solidFill>
                <a:schemeClr val="tx1">
                  <a:lumMod val="85000"/>
                  <a:lumOff val="15000"/>
                </a:schemeClr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r>
              <a:rPr lang="ko-KR" alt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리눅스등에서도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작동하도록 구축 </a:t>
            </a:r>
          </a:p>
        </p:txBody>
      </p:sp>
    </p:spTree>
    <p:extLst>
      <p:ext uri="{BB962C8B-B14F-4D97-AF65-F5344CB8AC3E}">
        <p14:creationId xmlns:p14="http://schemas.microsoft.com/office/powerpoint/2010/main" val="3806875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3FE54E2-4C7C-40FC-909B-7BFA744FF7D2}"/>
              </a:ext>
            </a:extLst>
          </p:cNvPr>
          <p:cNvSpPr/>
          <p:nvPr/>
        </p:nvSpPr>
        <p:spPr>
          <a:xfrm>
            <a:off x="0" y="0"/>
            <a:ext cx="12192000" cy="8035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5362430-A31E-4AA3-BE3B-4E7FD2B6392A}"/>
              </a:ext>
            </a:extLst>
          </p:cNvPr>
          <p:cNvSpPr/>
          <p:nvPr/>
        </p:nvSpPr>
        <p:spPr>
          <a:xfrm>
            <a:off x="0" y="6603999"/>
            <a:ext cx="12192000" cy="2632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E36E73-A529-4C0E-A2B7-8B33EC05AFDF}"/>
              </a:ext>
            </a:extLst>
          </p:cNvPr>
          <p:cNvSpPr txBox="1"/>
          <p:nvPr/>
        </p:nvSpPr>
        <p:spPr>
          <a:xfrm>
            <a:off x="184728" y="29503"/>
            <a:ext cx="47516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5. </a:t>
            </a:r>
            <a:r>
              <a:rPr lang="ko-KR" altLang="en-US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개인별 준비 현황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159DFE-FED6-4DAE-AF8D-78864DB20DFA}"/>
              </a:ext>
            </a:extLst>
          </p:cNvPr>
          <p:cNvSpPr txBox="1"/>
          <p:nvPr/>
        </p:nvSpPr>
        <p:spPr>
          <a:xfrm>
            <a:off x="1620670" y="2384169"/>
            <a:ext cx="15985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원윤식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CA4032-6946-46C2-A2FB-8584E4380E4A}"/>
              </a:ext>
            </a:extLst>
          </p:cNvPr>
          <p:cNvSpPr txBox="1"/>
          <p:nvPr/>
        </p:nvSpPr>
        <p:spPr>
          <a:xfrm>
            <a:off x="5176669" y="2384169"/>
            <a:ext cx="15985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김재원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94185D-D8A6-4BDA-B229-BFC4496BCC0A}"/>
              </a:ext>
            </a:extLst>
          </p:cNvPr>
          <p:cNvSpPr txBox="1"/>
          <p:nvPr/>
        </p:nvSpPr>
        <p:spPr>
          <a:xfrm>
            <a:off x="8732668" y="2407849"/>
            <a:ext cx="15985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김연중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606C0F-89EB-48C5-A784-317CCFF14EA7}"/>
              </a:ext>
            </a:extLst>
          </p:cNvPr>
          <p:cNvSpPr txBox="1"/>
          <p:nvPr/>
        </p:nvSpPr>
        <p:spPr>
          <a:xfrm>
            <a:off x="1620670" y="2988771"/>
            <a:ext cx="244169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C, C++</a:t>
            </a:r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프로그래밍</a:t>
            </a:r>
            <a:endParaRPr lang="en-US" altLang="ko-KR" dirty="0">
              <a:latin typeface="나눔바른고딕OTF UltraLight" panose="00000300000000000000" pitchFamily="50" charset="-127"/>
              <a:ea typeface="나눔바른고딕OTF UltraLight" panose="00000300000000000000" pitchFamily="50" charset="-127"/>
            </a:endParaRPr>
          </a:p>
          <a:p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STL</a:t>
            </a:r>
          </a:p>
          <a:p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3D</a:t>
            </a:r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게임프로그래밍</a:t>
            </a:r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1</a:t>
            </a:r>
          </a:p>
          <a:p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3D</a:t>
            </a:r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게임프로그래밍</a:t>
            </a:r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2</a:t>
            </a:r>
          </a:p>
          <a:p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3D</a:t>
            </a:r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애니메이션</a:t>
            </a:r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1</a:t>
            </a:r>
          </a:p>
          <a:p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네트워크게임프로그래밍</a:t>
            </a:r>
            <a:endParaRPr lang="en-US" altLang="ko-KR" dirty="0">
              <a:latin typeface="나눔바른고딕OTF UltraLight" panose="00000300000000000000" pitchFamily="50" charset="-127"/>
              <a:ea typeface="나눔바른고딕OTF Ultra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1B0D11-2C93-4AF7-90B8-CB92E711ED73}"/>
              </a:ext>
            </a:extLst>
          </p:cNvPr>
          <p:cNvSpPr txBox="1"/>
          <p:nvPr/>
        </p:nvSpPr>
        <p:spPr>
          <a:xfrm>
            <a:off x="5176669" y="2992068"/>
            <a:ext cx="244169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C, C++</a:t>
            </a:r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프로그래밍</a:t>
            </a:r>
            <a:endParaRPr lang="en-US" altLang="ko-KR" dirty="0">
              <a:latin typeface="나눔바른고딕OTF UltraLight" panose="00000300000000000000" pitchFamily="50" charset="-127"/>
              <a:ea typeface="나눔바른고딕OTF UltraLight" panose="00000300000000000000" pitchFamily="50" charset="-127"/>
            </a:endParaRPr>
          </a:p>
          <a:p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STL</a:t>
            </a:r>
          </a:p>
          <a:p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3D</a:t>
            </a:r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게임프로그래밍</a:t>
            </a:r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1</a:t>
            </a:r>
          </a:p>
          <a:p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3D</a:t>
            </a:r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모델링</a:t>
            </a:r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1</a:t>
            </a:r>
          </a:p>
          <a:p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3D</a:t>
            </a:r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애니메이션</a:t>
            </a:r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1</a:t>
            </a:r>
          </a:p>
          <a:p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네트워크게임프로그래밍</a:t>
            </a:r>
            <a:endParaRPr lang="en-US" altLang="ko-KR" dirty="0">
              <a:latin typeface="나눔바른고딕OTF UltraLight" panose="00000300000000000000" pitchFamily="50" charset="-127"/>
              <a:ea typeface="나눔바른고딕OTF UltraLight" panose="00000300000000000000" pitchFamily="50" charset="-127"/>
            </a:endParaRPr>
          </a:p>
          <a:p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게임서버프로그래밍</a:t>
            </a:r>
            <a:endParaRPr lang="en-US" altLang="ko-KR" dirty="0">
              <a:latin typeface="나눔바른고딕OTF UltraLight" panose="00000300000000000000" pitchFamily="50" charset="-127"/>
              <a:ea typeface="나눔바른고딕OTF UltraLight" panose="00000300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60D340-2F6B-41FF-B73D-9511815271C8}"/>
              </a:ext>
            </a:extLst>
          </p:cNvPr>
          <p:cNvSpPr txBox="1"/>
          <p:nvPr/>
        </p:nvSpPr>
        <p:spPr>
          <a:xfrm>
            <a:off x="8732667" y="2991851"/>
            <a:ext cx="169790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C</a:t>
            </a:r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프로그래밍</a:t>
            </a:r>
            <a:endParaRPr lang="en-US" altLang="ko-KR" dirty="0">
              <a:latin typeface="나눔바른고딕OTF UltraLight" panose="00000300000000000000" pitchFamily="50" charset="-127"/>
              <a:ea typeface="나눔바른고딕OTF UltraLight" panose="00000300000000000000" pitchFamily="50" charset="-127"/>
            </a:endParaRPr>
          </a:p>
          <a:p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STL</a:t>
            </a:r>
          </a:p>
          <a:p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게임엔진</a:t>
            </a:r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1</a:t>
            </a:r>
          </a:p>
          <a:p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3D</a:t>
            </a:r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모델링</a:t>
            </a:r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1</a:t>
            </a:r>
          </a:p>
          <a:p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3D</a:t>
            </a:r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애니메이션</a:t>
            </a:r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2</a:t>
            </a:r>
          </a:p>
          <a:p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게임기획</a:t>
            </a:r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2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B264F5A-7B53-42AE-BAEE-01DE870B3D84}"/>
              </a:ext>
            </a:extLst>
          </p:cNvPr>
          <p:cNvSpPr/>
          <p:nvPr/>
        </p:nvSpPr>
        <p:spPr>
          <a:xfrm>
            <a:off x="1514475" y="2407849"/>
            <a:ext cx="106195" cy="2335248"/>
          </a:xfrm>
          <a:prstGeom prst="rect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9D3C837-9DAE-4904-99C5-4FA719337E6C}"/>
              </a:ext>
            </a:extLst>
          </p:cNvPr>
          <p:cNvSpPr/>
          <p:nvPr/>
        </p:nvSpPr>
        <p:spPr>
          <a:xfrm>
            <a:off x="5069654" y="2407849"/>
            <a:ext cx="106195" cy="261554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0BD813A-C4A3-4F89-AB17-A5337638EBEF}"/>
              </a:ext>
            </a:extLst>
          </p:cNvPr>
          <p:cNvSpPr/>
          <p:nvPr/>
        </p:nvSpPr>
        <p:spPr>
          <a:xfrm>
            <a:off x="8624833" y="2407849"/>
            <a:ext cx="106195" cy="233524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5033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5BF263F-0E33-414D-A97F-5E9D23608E72}"/>
              </a:ext>
            </a:extLst>
          </p:cNvPr>
          <p:cNvSpPr/>
          <p:nvPr/>
        </p:nvSpPr>
        <p:spPr>
          <a:xfrm>
            <a:off x="0" y="0"/>
            <a:ext cx="12192000" cy="8035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DA2AC03-BBB5-4F6D-B0ED-36D125220166}"/>
              </a:ext>
            </a:extLst>
          </p:cNvPr>
          <p:cNvSpPr/>
          <p:nvPr/>
        </p:nvSpPr>
        <p:spPr>
          <a:xfrm>
            <a:off x="0" y="6603999"/>
            <a:ext cx="12192000" cy="2632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14CD9D-BC67-46FB-897F-3183A5F6CC07}"/>
              </a:ext>
            </a:extLst>
          </p:cNvPr>
          <p:cNvSpPr txBox="1"/>
          <p:nvPr/>
        </p:nvSpPr>
        <p:spPr>
          <a:xfrm>
            <a:off x="184728" y="29503"/>
            <a:ext cx="52709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6. </a:t>
            </a:r>
            <a:r>
              <a:rPr lang="ko-KR" altLang="en-US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타 게임과의 차별성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77F2BF93-0421-41BF-9F78-C7C09D4F4F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6163" y="1433944"/>
            <a:ext cx="4539673" cy="4539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17A9485-7F49-4AC4-907A-1CEA50F4CE4D}"/>
              </a:ext>
            </a:extLst>
          </p:cNvPr>
          <p:cNvSpPr txBox="1"/>
          <p:nvPr/>
        </p:nvSpPr>
        <p:spPr>
          <a:xfrm>
            <a:off x="5508337" y="3665942"/>
            <a:ext cx="11753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타격감</a:t>
            </a:r>
            <a:endParaRPr lang="ko-KR" altLang="en-US" sz="2800" dirty="0">
              <a:solidFill>
                <a:schemeClr val="bg1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654014-6216-441D-A88C-7ABCBD4AA01B}"/>
              </a:ext>
            </a:extLst>
          </p:cNvPr>
          <p:cNvSpPr txBox="1"/>
          <p:nvPr/>
        </p:nvSpPr>
        <p:spPr>
          <a:xfrm>
            <a:off x="5414561" y="2269375"/>
            <a:ext cx="13628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애니메이션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F5D6252-C48D-4A8B-B9F6-EC60DD541DA0}"/>
              </a:ext>
            </a:extLst>
          </p:cNvPr>
          <p:cNvSpPr txBox="1"/>
          <p:nvPr/>
        </p:nvSpPr>
        <p:spPr>
          <a:xfrm>
            <a:off x="4061200" y="4499299"/>
            <a:ext cx="11865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시각 효과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CB4BB9-FF75-4CD3-9C31-ABA0BEE7DA27}"/>
              </a:ext>
            </a:extLst>
          </p:cNvPr>
          <p:cNvSpPr txBox="1"/>
          <p:nvPr/>
        </p:nvSpPr>
        <p:spPr>
          <a:xfrm>
            <a:off x="7155889" y="4499299"/>
            <a:ext cx="8915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효과음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C5C393E-B75E-4E08-B85E-9D694EF35D49}"/>
              </a:ext>
            </a:extLst>
          </p:cNvPr>
          <p:cNvSpPr txBox="1"/>
          <p:nvPr/>
        </p:nvSpPr>
        <p:spPr>
          <a:xfrm>
            <a:off x="2161428" y="4761204"/>
            <a:ext cx="15183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총구 발사 시</a:t>
            </a:r>
            <a:endParaRPr lang="en-US" altLang="ko-KR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pPr algn="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적 타격 시</a:t>
            </a:r>
            <a:endParaRPr lang="en-US" altLang="ko-KR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pPr algn="r"/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체력이 낮을 시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6C36646-73BC-4843-97EC-8DD9EA92DC7D}"/>
              </a:ext>
            </a:extLst>
          </p:cNvPr>
          <p:cNvSpPr txBox="1"/>
          <p:nvPr/>
        </p:nvSpPr>
        <p:spPr>
          <a:xfrm>
            <a:off x="8416434" y="4762977"/>
            <a:ext cx="15183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피격 시</a:t>
            </a:r>
            <a:endParaRPr lang="en-US" altLang="ko-KR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체력이 낮을 시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8A9F08-E269-4BEE-AD02-2B086A3AA735}"/>
              </a:ext>
            </a:extLst>
          </p:cNvPr>
          <p:cNvSpPr txBox="1"/>
          <p:nvPr/>
        </p:nvSpPr>
        <p:spPr>
          <a:xfrm>
            <a:off x="8413934" y="1946209"/>
            <a:ext cx="1261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총알 발사</a:t>
            </a:r>
            <a:endParaRPr lang="en-US" altLang="ko-KR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r>
              <a:rPr lang="ko-KR" altLang="en-US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몬스터 피격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E6AB4DB-2D22-4D99-9B8E-B6F154083C03}"/>
              </a:ext>
            </a:extLst>
          </p:cNvPr>
          <p:cNvSpPr/>
          <p:nvPr/>
        </p:nvSpPr>
        <p:spPr>
          <a:xfrm>
            <a:off x="8363336" y="1946209"/>
            <a:ext cx="106195" cy="646331"/>
          </a:xfrm>
          <a:prstGeom prst="rect">
            <a:avLst/>
          </a:prstGeom>
          <a:solidFill>
            <a:srgbClr val="66CA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F9569A4-D37C-461E-A06E-63BFB2C5C442}"/>
              </a:ext>
            </a:extLst>
          </p:cNvPr>
          <p:cNvSpPr/>
          <p:nvPr/>
        </p:nvSpPr>
        <p:spPr>
          <a:xfrm>
            <a:off x="8363336" y="4761204"/>
            <a:ext cx="106195" cy="646331"/>
          </a:xfrm>
          <a:prstGeom prst="rect">
            <a:avLst/>
          </a:prstGeom>
          <a:solidFill>
            <a:srgbClr val="66A3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C7A4573-879D-4445-84E6-72D54FA0B860}"/>
              </a:ext>
            </a:extLst>
          </p:cNvPr>
          <p:cNvSpPr/>
          <p:nvPr/>
        </p:nvSpPr>
        <p:spPr>
          <a:xfrm>
            <a:off x="3631303" y="4756585"/>
            <a:ext cx="106195" cy="923330"/>
          </a:xfrm>
          <a:prstGeom prst="rect">
            <a:avLst/>
          </a:prstGeom>
          <a:solidFill>
            <a:srgbClr val="F47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025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CF12BA7-E69E-4A92-8380-7442B67E4BBE}"/>
              </a:ext>
            </a:extLst>
          </p:cNvPr>
          <p:cNvSpPr/>
          <p:nvPr/>
        </p:nvSpPr>
        <p:spPr>
          <a:xfrm>
            <a:off x="0" y="0"/>
            <a:ext cx="12192000" cy="8035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FE25D42-C501-4FEC-AF3A-FACBECE5EF72}"/>
              </a:ext>
            </a:extLst>
          </p:cNvPr>
          <p:cNvSpPr/>
          <p:nvPr/>
        </p:nvSpPr>
        <p:spPr>
          <a:xfrm>
            <a:off x="0" y="6603999"/>
            <a:ext cx="12192000" cy="2632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531AD1-C864-442A-89F6-07C2054F6CAB}"/>
              </a:ext>
            </a:extLst>
          </p:cNvPr>
          <p:cNvSpPr txBox="1"/>
          <p:nvPr/>
        </p:nvSpPr>
        <p:spPr>
          <a:xfrm>
            <a:off x="184728" y="20266"/>
            <a:ext cx="375295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7-1. </a:t>
            </a:r>
            <a:r>
              <a:rPr lang="ko-KR" altLang="en-US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개발 일정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6153D57-CE02-4395-B04F-F6265C62C3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0329950"/>
              </p:ext>
            </p:extLst>
          </p:nvPr>
        </p:nvGraphicFramePr>
        <p:xfrm>
          <a:off x="734537" y="838028"/>
          <a:ext cx="10086436" cy="573150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90228">
                  <a:extLst>
                    <a:ext uri="{9D8B030D-6E8A-4147-A177-3AD203B41FA5}">
                      <a16:colId xmlns:a16="http://schemas.microsoft.com/office/drawing/2014/main" val="2243624499"/>
                    </a:ext>
                  </a:extLst>
                </a:gridCol>
                <a:gridCol w="1138375">
                  <a:extLst>
                    <a:ext uri="{9D8B030D-6E8A-4147-A177-3AD203B41FA5}">
                      <a16:colId xmlns:a16="http://schemas.microsoft.com/office/drawing/2014/main" val="342761365"/>
                    </a:ext>
                  </a:extLst>
                </a:gridCol>
                <a:gridCol w="1171402">
                  <a:extLst>
                    <a:ext uri="{9D8B030D-6E8A-4147-A177-3AD203B41FA5}">
                      <a16:colId xmlns:a16="http://schemas.microsoft.com/office/drawing/2014/main" val="3157188204"/>
                    </a:ext>
                  </a:extLst>
                </a:gridCol>
                <a:gridCol w="1050573">
                  <a:extLst>
                    <a:ext uri="{9D8B030D-6E8A-4147-A177-3AD203B41FA5}">
                      <a16:colId xmlns:a16="http://schemas.microsoft.com/office/drawing/2014/main" val="2273469936"/>
                    </a:ext>
                  </a:extLst>
                </a:gridCol>
                <a:gridCol w="1144904">
                  <a:extLst>
                    <a:ext uri="{9D8B030D-6E8A-4147-A177-3AD203B41FA5}">
                      <a16:colId xmlns:a16="http://schemas.microsoft.com/office/drawing/2014/main" val="876073815"/>
                    </a:ext>
                  </a:extLst>
                </a:gridCol>
                <a:gridCol w="1050573">
                  <a:extLst>
                    <a:ext uri="{9D8B030D-6E8A-4147-A177-3AD203B41FA5}">
                      <a16:colId xmlns:a16="http://schemas.microsoft.com/office/drawing/2014/main" val="3088913205"/>
                    </a:ext>
                  </a:extLst>
                </a:gridCol>
                <a:gridCol w="1144904">
                  <a:extLst>
                    <a:ext uri="{9D8B030D-6E8A-4147-A177-3AD203B41FA5}">
                      <a16:colId xmlns:a16="http://schemas.microsoft.com/office/drawing/2014/main" val="3031997841"/>
                    </a:ext>
                  </a:extLst>
                </a:gridCol>
                <a:gridCol w="1050573">
                  <a:extLst>
                    <a:ext uri="{9D8B030D-6E8A-4147-A177-3AD203B41FA5}">
                      <a16:colId xmlns:a16="http://schemas.microsoft.com/office/drawing/2014/main" val="2778260516"/>
                    </a:ext>
                  </a:extLst>
                </a:gridCol>
                <a:gridCol w="1144904">
                  <a:extLst>
                    <a:ext uri="{9D8B030D-6E8A-4147-A177-3AD203B41FA5}">
                      <a16:colId xmlns:a16="http://schemas.microsoft.com/office/drawing/2014/main" val="530607835"/>
                    </a:ext>
                  </a:extLst>
                </a:gridCol>
              </a:tblGrid>
              <a:tr h="47259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 </a:t>
                      </a: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1</a:t>
                      </a:r>
                      <a:r>
                        <a:rPr lang="ko-KR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월</a:t>
                      </a: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2</a:t>
                      </a:r>
                      <a:r>
                        <a:rPr lang="ko-KR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월</a:t>
                      </a: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3</a:t>
                      </a:r>
                      <a:r>
                        <a:rPr lang="ko-KR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월</a:t>
                      </a: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4</a:t>
                      </a:r>
                      <a:r>
                        <a:rPr lang="ko-KR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월</a:t>
                      </a: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5</a:t>
                      </a:r>
                      <a:r>
                        <a:rPr lang="ko-KR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월</a:t>
                      </a: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6</a:t>
                      </a:r>
                      <a:r>
                        <a:rPr lang="ko-KR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월</a:t>
                      </a: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7</a:t>
                      </a:r>
                      <a:r>
                        <a:rPr lang="ko-KR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월</a:t>
                      </a: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8</a:t>
                      </a:r>
                      <a:r>
                        <a:rPr lang="ko-KR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월</a:t>
                      </a: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915102"/>
                  </a:ext>
                </a:extLst>
              </a:tr>
              <a:tr h="53077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리소스 수집</a:t>
                      </a:r>
                      <a:r>
                        <a:rPr lang="en-US" altLang="ko-KR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 </a:t>
                      </a:r>
                      <a:r>
                        <a:rPr lang="ko-KR" altLang="en-US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및 제작</a:t>
                      </a: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4358629"/>
                  </a:ext>
                </a:extLst>
              </a:tr>
              <a:tr h="53077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altLang="en-US" sz="1000" kern="100" dirty="0" err="1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클라</a:t>
                      </a:r>
                      <a:r>
                        <a:rPr lang="ko-KR" altLang="en-US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 </a:t>
                      </a:r>
                      <a:r>
                        <a:rPr lang="ko-KR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프레임워크</a:t>
                      </a: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solidFill>
                          <a:srgbClr val="FF6565"/>
                        </a:solidFill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solidFill>
                          <a:srgbClr val="FF6565"/>
                        </a:solidFill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9825025"/>
                  </a:ext>
                </a:extLst>
              </a:tr>
              <a:tr h="51797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애니메이션</a:t>
                      </a: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8336250"/>
                  </a:ext>
                </a:extLst>
              </a:tr>
              <a:tr h="53077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altLang="ko-KR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  <a:cs typeface="Times New Roman" panose="02020603050405020304" pitchFamily="18" charset="0"/>
                        </a:rPr>
                        <a:t>UI</a:t>
                      </a: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5193197"/>
                  </a:ext>
                </a:extLst>
              </a:tr>
              <a:tr h="53077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조명 및 그림자</a:t>
                      </a: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8202406"/>
                  </a:ext>
                </a:extLst>
              </a:tr>
              <a:tr h="53077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이펙트</a:t>
                      </a: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8715193"/>
                  </a:ext>
                </a:extLst>
              </a:tr>
              <a:tr h="53077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altLang="en-US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  <a:cs typeface="Times New Roman" panose="02020603050405020304" pitchFamily="18" charset="0"/>
                        </a:rPr>
                        <a:t>사운드</a:t>
                      </a: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6001056"/>
                  </a:ext>
                </a:extLst>
              </a:tr>
              <a:tr h="53077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</a:rPr>
                        <a:t>프로토콜 작성</a:t>
                      </a:r>
                      <a:endParaRPr lang="ko-KR" alt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9897338"/>
                  </a:ext>
                </a:extLst>
              </a:tr>
              <a:tr h="48982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altLang="en-US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  <a:cs typeface="Times New Roman" panose="02020603050405020304" pitchFamily="18" charset="0"/>
                        </a:rPr>
                        <a:t>서버 프레임워크</a:t>
                      </a: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8952602"/>
                  </a:ext>
                </a:extLst>
              </a:tr>
              <a:tr h="535699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altLang="en-US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  <a:cs typeface="Times New Roman" panose="02020603050405020304" pitchFamily="18" charset="0"/>
                        </a:rPr>
                        <a:t>몬스터 </a:t>
                      </a:r>
                      <a:r>
                        <a:rPr lang="en-US" altLang="ko-KR" sz="1000" kern="100" dirty="0">
                          <a:effectLst/>
                          <a:latin typeface="나눔바른고딕OTF Light" panose="02000303000000000000" pitchFamily="50" charset="-127"/>
                          <a:ea typeface="나눔바른고딕OTF Light" panose="02000303000000000000" pitchFamily="50" charset="-127"/>
                          <a:cs typeface="Times New Roman" panose="02020603050405020304" pitchFamily="18" charset="0"/>
                        </a:rPr>
                        <a:t>AI</a:t>
                      </a:r>
                      <a:endParaRPr lang="ko-KR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000" kern="100" dirty="0">
                        <a:effectLst/>
                        <a:latin typeface="나눔바른고딕OTF Light" panose="02000303000000000000" pitchFamily="50" charset="-127"/>
                        <a:ea typeface="나눔바른고딕OTF Light" panose="02000303000000000000" pitchFamily="50" charset="-127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129387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8AD85B07-309E-4A2C-97C0-B29E3A63D1AA}"/>
              </a:ext>
            </a:extLst>
          </p:cNvPr>
          <p:cNvSpPr/>
          <p:nvPr/>
        </p:nvSpPr>
        <p:spPr>
          <a:xfrm>
            <a:off x="10952591" y="1192913"/>
            <a:ext cx="263235" cy="263235"/>
          </a:xfrm>
          <a:prstGeom prst="rect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0BEE864-7402-44A0-B160-424C0BD4AE18}"/>
              </a:ext>
            </a:extLst>
          </p:cNvPr>
          <p:cNvSpPr/>
          <p:nvPr/>
        </p:nvSpPr>
        <p:spPr>
          <a:xfrm>
            <a:off x="10952591" y="1576223"/>
            <a:ext cx="263235" cy="26323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E36A952-9B85-42A3-A16B-C221BEA2BF76}"/>
              </a:ext>
            </a:extLst>
          </p:cNvPr>
          <p:cNvSpPr/>
          <p:nvPr/>
        </p:nvSpPr>
        <p:spPr>
          <a:xfrm>
            <a:off x="10952590" y="1975698"/>
            <a:ext cx="263235" cy="26323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25414A-7BAD-490A-A256-45EED9567D86}"/>
              </a:ext>
            </a:extLst>
          </p:cNvPr>
          <p:cNvSpPr txBox="1"/>
          <p:nvPr/>
        </p:nvSpPr>
        <p:spPr>
          <a:xfrm>
            <a:off x="11215825" y="1155253"/>
            <a:ext cx="7328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원윤식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894A56-AE20-4D37-9DB7-AD08C952B4E2}"/>
              </a:ext>
            </a:extLst>
          </p:cNvPr>
          <p:cNvSpPr txBox="1"/>
          <p:nvPr/>
        </p:nvSpPr>
        <p:spPr>
          <a:xfrm>
            <a:off x="11215824" y="1538563"/>
            <a:ext cx="7328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김재원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2BDF91-5EC0-4736-9860-7BA3A8096903}"/>
              </a:ext>
            </a:extLst>
          </p:cNvPr>
          <p:cNvSpPr txBox="1"/>
          <p:nvPr/>
        </p:nvSpPr>
        <p:spPr>
          <a:xfrm>
            <a:off x="11215824" y="1938036"/>
            <a:ext cx="7328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김연중</a:t>
            </a:r>
            <a:endParaRPr lang="ko-KR" altLang="en-US" sz="1600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EEB02FE-DE9F-4932-9344-E17D16468341}"/>
              </a:ext>
            </a:extLst>
          </p:cNvPr>
          <p:cNvSpPr/>
          <p:nvPr/>
        </p:nvSpPr>
        <p:spPr>
          <a:xfrm>
            <a:off x="10952589" y="2359008"/>
            <a:ext cx="263235" cy="263235"/>
          </a:xfrm>
          <a:prstGeom prst="rect">
            <a:avLst/>
          </a:prstGeom>
          <a:solidFill>
            <a:srgbClr val="8FE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EBE129-E01D-4C8C-B975-871CFF031DE1}"/>
              </a:ext>
            </a:extLst>
          </p:cNvPr>
          <p:cNvSpPr txBox="1"/>
          <p:nvPr/>
        </p:nvSpPr>
        <p:spPr>
          <a:xfrm>
            <a:off x="11215823" y="2314252"/>
            <a:ext cx="5501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모두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15B759A-42CD-46A5-B515-5CAEA26DA794}"/>
              </a:ext>
            </a:extLst>
          </p:cNvPr>
          <p:cNvSpPr/>
          <p:nvPr/>
        </p:nvSpPr>
        <p:spPr>
          <a:xfrm>
            <a:off x="1946117" y="1455980"/>
            <a:ext cx="2261756" cy="263235"/>
          </a:xfrm>
          <a:prstGeom prst="rect">
            <a:avLst/>
          </a:prstGeom>
          <a:solidFill>
            <a:srgbClr val="8FE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ABF666B-910B-409B-A739-89D92AA6EA2C}"/>
              </a:ext>
            </a:extLst>
          </p:cNvPr>
          <p:cNvSpPr/>
          <p:nvPr/>
        </p:nvSpPr>
        <p:spPr>
          <a:xfrm>
            <a:off x="3086230" y="2508955"/>
            <a:ext cx="2178495" cy="263235"/>
          </a:xfrm>
          <a:prstGeom prst="rect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A08E078-8065-4CAA-A148-A292C7B705D6}"/>
              </a:ext>
            </a:extLst>
          </p:cNvPr>
          <p:cNvSpPr/>
          <p:nvPr/>
        </p:nvSpPr>
        <p:spPr>
          <a:xfrm>
            <a:off x="1950445" y="5106794"/>
            <a:ext cx="2271569" cy="151605"/>
          </a:xfrm>
          <a:prstGeom prst="rect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C6410A6-766F-4D7C-948E-81FB45151ACA}"/>
              </a:ext>
            </a:extLst>
          </p:cNvPr>
          <p:cNvSpPr/>
          <p:nvPr/>
        </p:nvSpPr>
        <p:spPr>
          <a:xfrm>
            <a:off x="5309887" y="3563447"/>
            <a:ext cx="3295071" cy="263235"/>
          </a:xfrm>
          <a:prstGeom prst="rect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6396C6A-7C6D-4F0E-9633-72325008A98B}"/>
              </a:ext>
            </a:extLst>
          </p:cNvPr>
          <p:cNvSpPr/>
          <p:nvPr/>
        </p:nvSpPr>
        <p:spPr>
          <a:xfrm>
            <a:off x="3086228" y="5650520"/>
            <a:ext cx="3295071" cy="26323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AD9FBAE9-A062-4C52-9733-64B4BF232244}"/>
              </a:ext>
            </a:extLst>
          </p:cNvPr>
          <p:cNvSpPr/>
          <p:nvPr/>
        </p:nvSpPr>
        <p:spPr>
          <a:xfrm>
            <a:off x="6462121" y="6184645"/>
            <a:ext cx="3171406" cy="26323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9022BEE-A500-44E9-AD19-27CA58944DC7}"/>
              </a:ext>
            </a:extLst>
          </p:cNvPr>
          <p:cNvSpPr/>
          <p:nvPr/>
        </p:nvSpPr>
        <p:spPr>
          <a:xfrm>
            <a:off x="6465072" y="4579909"/>
            <a:ext cx="3168455" cy="140381"/>
          </a:xfrm>
          <a:prstGeom prst="rect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9D56692-1205-4422-9D60-8A32FBBC4158}"/>
              </a:ext>
            </a:extLst>
          </p:cNvPr>
          <p:cNvSpPr/>
          <p:nvPr/>
        </p:nvSpPr>
        <p:spPr>
          <a:xfrm>
            <a:off x="7533538" y="4086426"/>
            <a:ext cx="3075709" cy="26323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873B4DB-586F-4DCD-815D-576E563F429D}"/>
              </a:ext>
            </a:extLst>
          </p:cNvPr>
          <p:cNvSpPr/>
          <p:nvPr/>
        </p:nvSpPr>
        <p:spPr>
          <a:xfrm>
            <a:off x="1936304" y="1962678"/>
            <a:ext cx="2271569" cy="160842"/>
          </a:xfrm>
          <a:prstGeom prst="rect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5B346B50-0712-4BA0-A725-C9A21A6C77A7}"/>
              </a:ext>
            </a:extLst>
          </p:cNvPr>
          <p:cNvSpPr/>
          <p:nvPr/>
        </p:nvSpPr>
        <p:spPr>
          <a:xfrm>
            <a:off x="1936304" y="2141992"/>
            <a:ext cx="2271569" cy="13285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FC58D5F6-93E0-4A06-B695-5075B9CB2AF7}"/>
              </a:ext>
            </a:extLst>
          </p:cNvPr>
          <p:cNvSpPr/>
          <p:nvPr/>
        </p:nvSpPr>
        <p:spPr>
          <a:xfrm>
            <a:off x="4294909" y="3021192"/>
            <a:ext cx="3158838" cy="26323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30384C52-AF36-42FF-BBBF-7E7CE9A4D946}"/>
              </a:ext>
            </a:extLst>
          </p:cNvPr>
          <p:cNvSpPr/>
          <p:nvPr/>
        </p:nvSpPr>
        <p:spPr>
          <a:xfrm>
            <a:off x="1950445" y="5276871"/>
            <a:ext cx="2271569" cy="15160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D0971C96-C582-49BA-B6F5-4215E635FD1D}"/>
              </a:ext>
            </a:extLst>
          </p:cNvPr>
          <p:cNvSpPr/>
          <p:nvPr/>
        </p:nvSpPr>
        <p:spPr>
          <a:xfrm>
            <a:off x="6462121" y="4754756"/>
            <a:ext cx="3171406" cy="1707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4707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4CFB5E2-F5A2-4668-BFD1-A9D159C6A6F6}"/>
              </a:ext>
            </a:extLst>
          </p:cNvPr>
          <p:cNvSpPr/>
          <p:nvPr/>
        </p:nvSpPr>
        <p:spPr>
          <a:xfrm>
            <a:off x="0" y="0"/>
            <a:ext cx="12192000" cy="8035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1776DFF-69FE-42B0-AB59-1F915202CA1D}"/>
              </a:ext>
            </a:extLst>
          </p:cNvPr>
          <p:cNvSpPr/>
          <p:nvPr/>
        </p:nvSpPr>
        <p:spPr>
          <a:xfrm>
            <a:off x="0" y="6603999"/>
            <a:ext cx="12192000" cy="2632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FB7805-81D8-4C1C-B920-0CA9A10B382A}"/>
              </a:ext>
            </a:extLst>
          </p:cNvPr>
          <p:cNvSpPr txBox="1"/>
          <p:nvPr/>
        </p:nvSpPr>
        <p:spPr>
          <a:xfrm>
            <a:off x="184728" y="29503"/>
            <a:ext cx="36231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7-2. </a:t>
            </a:r>
            <a:r>
              <a:rPr lang="ko-KR" altLang="en-US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역할 분담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24854E-AFB5-43AC-9A3E-84CBAD6CCB24}"/>
              </a:ext>
            </a:extLst>
          </p:cNvPr>
          <p:cNvSpPr txBox="1"/>
          <p:nvPr/>
        </p:nvSpPr>
        <p:spPr>
          <a:xfrm>
            <a:off x="1620670" y="2384169"/>
            <a:ext cx="15985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원윤식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05417D-39FD-4595-AEA3-C324D82F0DDE}"/>
              </a:ext>
            </a:extLst>
          </p:cNvPr>
          <p:cNvSpPr txBox="1"/>
          <p:nvPr/>
        </p:nvSpPr>
        <p:spPr>
          <a:xfrm>
            <a:off x="5176669" y="2384169"/>
            <a:ext cx="15985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김재원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EABC70-9AF0-4509-B972-241D6AF64C4B}"/>
              </a:ext>
            </a:extLst>
          </p:cNvPr>
          <p:cNvSpPr txBox="1"/>
          <p:nvPr/>
        </p:nvSpPr>
        <p:spPr>
          <a:xfrm>
            <a:off x="8732668" y="2407849"/>
            <a:ext cx="15985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김연중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A37C43-1031-4647-A161-03E622E579A6}"/>
              </a:ext>
            </a:extLst>
          </p:cNvPr>
          <p:cNvSpPr txBox="1"/>
          <p:nvPr/>
        </p:nvSpPr>
        <p:spPr>
          <a:xfrm>
            <a:off x="1620670" y="2988771"/>
            <a:ext cx="248657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게임프레임워크</a:t>
            </a:r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 제작</a:t>
            </a:r>
            <a:endParaRPr lang="en-US" altLang="ko-KR" dirty="0">
              <a:latin typeface="나눔바른고딕OTF UltraLight" panose="00000300000000000000" pitchFamily="50" charset="-127"/>
              <a:ea typeface="나눔바른고딕OTF UltraLight" panose="00000300000000000000" pitchFamily="50" charset="-127"/>
            </a:endParaRPr>
          </a:p>
          <a:p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3D </a:t>
            </a:r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모델 애니메이션 구현</a:t>
            </a:r>
            <a:endParaRPr lang="en-US" altLang="ko-KR" dirty="0">
              <a:latin typeface="나눔바른고딕OTF UltraLight" panose="00000300000000000000" pitchFamily="50" charset="-127"/>
              <a:ea typeface="나눔바른고딕OTF UltraLight" panose="00000300000000000000" pitchFamily="50" charset="-127"/>
            </a:endParaRPr>
          </a:p>
          <a:p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게임 로직 구현</a:t>
            </a:r>
            <a:endParaRPr lang="en-US" altLang="ko-KR" dirty="0">
              <a:latin typeface="나눔바른고딕OTF UltraLight" panose="00000300000000000000" pitchFamily="50" charset="-127"/>
              <a:ea typeface="나눔바른고딕OTF UltraLight" panose="00000300000000000000" pitchFamily="50" charset="-127"/>
            </a:endParaRPr>
          </a:p>
          <a:p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조명 및 그림자 구현</a:t>
            </a:r>
            <a:endParaRPr lang="en-US" altLang="ko-KR" dirty="0">
              <a:latin typeface="나눔바른고딕OTF UltraLight" panose="00000300000000000000" pitchFamily="50" charset="-127"/>
              <a:ea typeface="나눔바른고딕OTF UltraLight" panose="00000300000000000000" pitchFamily="50" charset="-127"/>
            </a:endParaRPr>
          </a:p>
          <a:p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이펙트 및 사운드 구현</a:t>
            </a:r>
            <a:endParaRPr lang="en-US" altLang="ko-KR" dirty="0">
              <a:latin typeface="나눔바른고딕OTF UltraLight" panose="00000300000000000000" pitchFamily="50" charset="-127"/>
              <a:ea typeface="나눔바른고딕OTF UltraLight" panose="000003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1D51A7-F447-49E8-B74B-9601B753EC7C}"/>
              </a:ext>
            </a:extLst>
          </p:cNvPr>
          <p:cNvSpPr txBox="1"/>
          <p:nvPr/>
        </p:nvSpPr>
        <p:spPr>
          <a:xfrm>
            <a:off x="5176669" y="2992068"/>
            <a:ext cx="21082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비동기 </a:t>
            </a:r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I/O </a:t>
            </a:r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서버 구현</a:t>
            </a:r>
            <a:endParaRPr lang="en-US" altLang="ko-KR" dirty="0">
              <a:latin typeface="나눔바른고딕OTF UltraLight" panose="00000300000000000000" pitchFamily="50" charset="-127"/>
              <a:ea typeface="나눔바른고딕OTF UltraLight" panose="00000300000000000000" pitchFamily="50" charset="-127"/>
            </a:endParaRPr>
          </a:p>
          <a:p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몬스터 </a:t>
            </a:r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AI </a:t>
            </a:r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구현</a:t>
            </a:r>
            <a:endParaRPr lang="en-US" altLang="ko-KR" dirty="0">
              <a:latin typeface="나눔바른고딕OTF UltraLight" panose="00000300000000000000" pitchFamily="50" charset="-127"/>
              <a:ea typeface="나눔바른고딕OTF Ultra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EF7B75-0EAE-4E75-916E-F9347746531E}"/>
              </a:ext>
            </a:extLst>
          </p:cNvPr>
          <p:cNvSpPr txBox="1"/>
          <p:nvPr/>
        </p:nvSpPr>
        <p:spPr>
          <a:xfrm>
            <a:off x="8732667" y="2991851"/>
            <a:ext cx="21852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게임프레임워크</a:t>
            </a:r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 제작</a:t>
            </a:r>
            <a:endParaRPr lang="en-US" altLang="ko-KR" dirty="0">
              <a:latin typeface="나눔바른고딕OTF UltraLight" panose="00000300000000000000" pitchFamily="50" charset="-127"/>
              <a:ea typeface="나눔바른고딕OTF UltraLight" panose="00000300000000000000" pitchFamily="50" charset="-127"/>
            </a:endParaRPr>
          </a:p>
          <a:p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게임 로직 구현</a:t>
            </a:r>
            <a:endParaRPr lang="en-US" altLang="ko-KR" dirty="0">
              <a:latin typeface="나눔바른고딕OTF UltraLight" panose="00000300000000000000" pitchFamily="50" charset="-127"/>
              <a:ea typeface="나눔바른고딕OTF UltraLight" panose="00000300000000000000" pitchFamily="50" charset="-127"/>
            </a:endParaRPr>
          </a:p>
          <a:p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이펙트 및 사운드 구현</a:t>
            </a:r>
            <a:endParaRPr lang="en-US" altLang="ko-KR" dirty="0">
              <a:latin typeface="나눔바른고딕OTF UltraLight" panose="00000300000000000000" pitchFamily="50" charset="-127"/>
              <a:ea typeface="나눔바른고딕OTF UltraLight" panose="00000300000000000000" pitchFamily="50" charset="-127"/>
            </a:endParaRPr>
          </a:p>
          <a:p>
            <a:r>
              <a:rPr lang="en-US" altLang="ko-KR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UI </a:t>
            </a:r>
            <a:r>
              <a:rPr lang="ko-KR" altLang="en-US" dirty="0">
                <a:latin typeface="나눔바른고딕OTF UltraLight" panose="00000300000000000000" pitchFamily="50" charset="-127"/>
                <a:ea typeface="나눔바른고딕OTF UltraLight" panose="00000300000000000000" pitchFamily="50" charset="-127"/>
              </a:rPr>
              <a:t>구현</a:t>
            </a:r>
            <a:endParaRPr lang="en-US" altLang="ko-KR" dirty="0">
              <a:latin typeface="나눔바른고딕OTF UltraLight" panose="00000300000000000000" pitchFamily="50" charset="-127"/>
              <a:ea typeface="나눔바른고딕OTF UltraLight" panose="00000300000000000000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261A00E-481E-4982-8617-FCA5305971D9}"/>
              </a:ext>
            </a:extLst>
          </p:cNvPr>
          <p:cNvSpPr/>
          <p:nvPr/>
        </p:nvSpPr>
        <p:spPr>
          <a:xfrm>
            <a:off x="1514475" y="2423235"/>
            <a:ext cx="106195" cy="2042864"/>
          </a:xfrm>
          <a:prstGeom prst="rect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B740A41-5BA5-4132-A718-7C77F2A9E04C}"/>
              </a:ext>
            </a:extLst>
          </p:cNvPr>
          <p:cNvSpPr/>
          <p:nvPr/>
        </p:nvSpPr>
        <p:spPr>
          <a:xfrm>
            <a:off x="5063028" y="2423235"/>
            <a:ext cx="106195" cy="117086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6C13AF3-84E5-461F-9F45-8E7AC40CCB39}"/>
              </a:ext>
            </a:extLst>
          </p:cNvPr>
          <p:cNvSpPr/>
          <p:nvPr/>
        </p:nvSpPr>
        <p:spPr>
          <a:xfrm>
            <a:off x="8604030" y="2423235"/>
            <a:ext cx="106195" cy="176894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58186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5C406B7-990D-4071-BE0A-7BA9F2E08C74}"/>
              </a:ext>
            </a:extLst>
          </p:cNvPr>
          <p:cNvSpPr/>
          <p:nvPr/>
        </p:nvSpPr>
        <p:spPr>
          <a:xfrm>
            <a:off x="0" y="0"/>
            <a:ext cx="12192000" cy="8035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BBFA6DC-27A6-47B2-B684-72EAE9568FF7}"/>
              </a:ext>
            </a:extLst>
          </p:cNvPr>
          <p:cNvSpPr/>
          <p:nvPr/>
        </p:nvSpPr>
        <p:spPr>
          <a:xfrm>
            <a:off x="0" y="6603999"/>
            <a:ext cx="12192000" cy="2632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14F5BA-17D3-47FF-BE80-36CACB1EEEC3}"/>
              </a:ext>
            </a:extLst>
          </p:cNvPr>
          <p:cNvSpPr txBox="1"/>
          <p:nvPr/>
        </p:nvSpPr>
        <p:spPr>
          <a:xfrm>
            <a:off x="184728" y="29503"/>
            <a:ext cx="12234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출처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1153AC-5464-4E4A-9E43-360B963E1AC5}"/>
              </a:ext>
            </a:extLst>
          </p:cNvPr>
          <p:cNvSpPr txBox="1"/>
          <p:nvPr/>
        </p:nvSpPr>
        <p:spPr>
          <a:xfrm>
            <a:off x="184728" y="1047750"/>
            <a:ext cx="1182862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DirectX </a:t>
            </a:r>
            <a:r>
              <a:rPr lang="ko-KR" altLang="en-US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이미지 </a:t>
            </a:r>
            <a:r>
              <a:rPr lang="en-US" altLang="ko-KR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: </a:t>
            </a:r>
            <a:r>
              <a:rPr lang="en-US" altLang="ko-KR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  <a:hlinkClick r:id="rId2"/>
              </a:rPr>
              <a:t>https://www.3dgep.com/learning-directx-12-1/</a:t>
            </a:r>
            <a:endParaRPr lang="en-US" altLang="ko-KR" sz="1600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r>
              <a:rPr lang="en-US" altLang="ko-KR" sz="1600" dirty="0" err="1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Github</a:t>
            </a:r>
            <a:r>
              <a:rPr lang="en-US" altLang="ko-KR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</a:t>
            </a:r>
            <a:r>
              <a:rPr lang="ko-KR" altLang="en-US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이미지 </a:t>
            </a:r>
            <a:r>
              <a:rPr lang="en-US" altLang="ko-KR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: </a:t>
            </a:r>
            <a:r>
              <a:rPr lang="en-US" altLang="ko-KR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  <a:hlinkClick r:id="rId3"/>
              </a:rPr>
              <a:t>https://www.flaticon.com/kr/free-icon/github-logo_25231</a:t>
            </a:r>
            <a:endParaRPr lang="en-US" altLang="ko-KR" sz="1600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r>
              <a:rPr lang="en-US" altLang="ko-KR" sz="1600" dirty="0" err="1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Sourcetree</a:t>
            </a:r>
            <a:r>
              <a:rPr lang="en-US" altLang="ko-KR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</a:t>
            </a:r>
            <a:r>
              <a:rPr lang="ko-KR" altLang="en-US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이미지 </a:t>
            </a:r>
            <a:r>
              <a:rPr lang="en-US" altLang="ko-KR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: </a:t>
            </a:r>
            <a:r>
              <a:rPr lang="en-US" altLang="ko-KR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  <a:hlinkClick r:id="rId4"/>
              </a:rPr>
              <a:t>https://freeicons.io/vector-and-svg-logos-icons-18/sourcetree-icon-9083</a:t>
            </a:r>
            <a:endParaRPr lang="en-US" altLang="ko-KR" sz="1600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r>
              <a:rPr lang="en-US" altLang="ko-KR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Visual Studio 2019 </a:t>
            </a:r>
            <a:r>
              <a:rPr lang="ko-KR" altLang="en-US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이미지 </a:t>
            </a:r>
            <a:r>
              <a:rPr lang="en-US" altLang="ko-KR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: </a:t>
            </a:r>
            <a:r>
              <a:rPr lang="en-US" altLang="ko-KR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  <a:hlinkClick r:id="rId5"/>
              </a:rPr>
              <a:t>https://surpreem.com/wp/wp-content/uploads/2019/06/visual_studio_2019_icon-400x313.png</a:t>
            </a:r>
            <a:endParaRPr lang="en-US" altLang="ko-KR" sz="1600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r>
              <a:rPr lang="en-US" altLang="ko-KR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Blender </a:t>
            </a:r>
            <a:r>
              <a:rPr lang="ko-KR" altLang="en-US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이미지 </a:t>
            </a:r>
            <a:r>
              <a:rPr lang="en-US" altLang="ko-KR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: </a:t>
            </a:r>
            <a:r>
              <a:rPr lang="en-US" altLang="ko-KR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  <a:hlinkClick r:id="rId6"/>
              </a:rPr>
              <a:t>https://iconarchive.com/tag/blender</a:t>
            </a:r>
            <a:endParaRPr lang="en-US" altLang="ko-KR" sz="1600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r>
              <a:rPr lang="en-US" altLang="ko-KR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Photoshop </a:t>
            </a:r>
            <a:r>
              <a:rPr lang="ko-KR" altLang="en-US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이미지 </a:t>
            </a:r>
            <a:r>
              <a:rPr lang="en-US" altLang="ko-KR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: </a:t>
            </a:r>
            <a:r>
              <a:rPr lang="en-US" altLang="ko-KR" sz="16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  <a:hlinkClick r:id="rId7"/>
              </a:rPr>
              <a:t>http://www.newdesignfile.com/post_templates-for-photoshop-icon_288273/</a:t>
            </a:r>
            <a:endParaRPr lang="en-US" altLang="ko-KR" sz="1600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2869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7659AC5-DCCC-4365-BEB8-E404C5CD89A1}"/>
              </a:ext>
            </a:extLst>
          </p:cNvPr>
          <p:cNvSpPr/>
          <p:nvPr/>
        </p:nvSpPr>
        <p:spPr>
          <a:xfrm>
            <a:off x="0" y="0"/>
            <a:ext cx="12192000" cy="8035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D8D2CC6-3FB4-4B0A-A35E-B88389520B1C}"/>
              </a:ext>
            </a:extLst>
          </p:cNvPr>
          <p:cNvSpPr/>
          <p:nvPr/>
        </p:nvSpPr>
        <p:spPr>
          <a:xfrm>
            <a:off x="0" y="6604001"/>
            <a:ext cx="12192000" cy="2632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CBCE13-733D-47E2-A6D6-C78A05CB80F9}"/>
              </a:ext>
            </a:extLst>
          </p:cNvPr>
          <p:cNvSpPr txBox="1"/>
          <p:nvPr/>
        </p:nvSpPr>
        <p:spPr>
          <a:xfrm>
            <a:off x="184728" y="29503"/>
            <a:ext cx="12234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5A748C-B255-40CD-97E5-F1ACCEE195C6}"/>
              </a:ext>
            </a:extLst>
          </p:cNvPr>
          <p:cNvSpPr txBox="1"/>
          <p:nvPr/>
        </p:nvSpPr>
        <p:spPr>
          <a:xfrm>
            <a:off x="184728" y="1718622"/>
            <a:ext cx="6561412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AutoNum type="arabicPeriod"/>
            </a:pPr>
            <a:r>
              <a:rPr lang="ko-KR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연구 목적</a:t>
            </a:r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	</a:t>
            </a:r>
          </a:p>
          <a:p>
            <a:pPr marL="742950" indent="-742950">
              <a:buAutoNum type="arabicPeriod"/>
            </a:pPr>
            <a:r>
              <a:rPr lang="ko-KR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게임소개</a:t>
            </a:r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, </a:t>
            </a:r>
            <a:r>
              <a:rPr lang="ko-KR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특징</a:t>
            </a:r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, </a:t>
            </a:r>
            <a:r>
              <a:rPr lang="ko-KR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방법</a:t>
            </a:r>
            <a:endParaRPr lang="en-US" altLang="ko-KR" sz="3600" dirty="0"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  <a:p>
            <a:pPr marL="742950" indent="-742950">
              <a:buAutoNum type="arabicPeriod"/>
            </a:pPr>
            <a:r>
              <a:rPr lang="ko-KR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개발환경</a:t>
            </a:r>
            <a:endParaRPr lang="en-US" altLang="ko-KR" sz="3600" dirty="0"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  <a:p>
            <a:pPr marL="742950" indent="-742950">
              <a:buFontTx/>
              <a:buAutoNum type="arabicPeriod"/>
            </a:pPr>
            <a:r>
              <a:rPr lang="ko-KR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기술적 요소 및 중점 연구 분야</a:t>
            </a:r>
            <a:endParaRPr lang="en-US" altLang="ko-KR" sz="3600" dirty="0"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  <a:p>
            <a:pPr marL="742950" indent="-742950">
              <a:buAutoNum type="arabicPeriod"/>
            </a:pPr>
            <a:r>
              <a:rPr lang="ko-KR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개인별 준비 현황</a:t>
            </a:r>
            <a:endParaRPr lang="en-US" altLang="ko-KR" sz="3600" dirty="0"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  <a:p>
            <a:pPr marL="742950" indent="-742950">
              <a:buAutoNum type="arabicPeriod"/>
            </a:pPr>
            <a:r>
              <a:rPr lang="ko-KR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타 게임과의 차별성</a:t>
            </a:r>
            <a:endParaRPr lang="en-US" altLang="ko-KR" sz="3600" dirty="0"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  <a:p>
            <a:pPr marL="742950" indent="-742950">
              <a:buAutoNum type="arabicPeriod"/>
            </a:pPr>
            <a:r>
              <a:rPr lang="ko-KR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개발 일정 및 역할 분담</a:t>
            </a:r>
          </a:p>
        </p:txBody>
      </p:sp>
    </p:spTree>
    <p:extLst>
      <p:ext uri="{BB962C8B-B14F-4D97-AF65-F5344CB8AC3E}">
        <p14:creationId xmlns:p14="http://schemas.microsoft.com/office/powerpoint/2010/main" val="2079431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6C31640-3C77-47A9-9099-4E4049081603}"/>
              </a:ext>
            </a:extLst>
          </p:cNvPr>
          <p:cNvSpPr/>
          <p:nvPr/>
        </p:nvSpPr>
        <p:spPr>
          <a:xfrm>
            <a:off x="0" y="0"/>
            <a:ext cx="12192000" cy="8035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65BBBCF-F6F2-45CC-A8C5-53C9621772B5}"/>
              </a:ext>
            </a:extLst>
          </p:cNvPr>
          <p:cNvSpPr/>
          <p:nvPr/>
        </p:nvSpPr>
        <p:spPr>
          <a:xfrm>
            <a:off x="0" y="6603999"/>
            <a:ext cx="12192000" cy="2632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A45E72-8A59-4000-A023-DDF200285D1A}"/>
              </a:ext>
            </a:extLst>
          </p:cNvPr>
          <p:cNvSpPr txBox="1"/>
          <p:nvPr/>
        </p:nvSpPr>
        <p:spPr>
          <a:xfrm>
            <a:off x="184728" y="29503"/>
            <a:ext cx="30636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1. </a:t>
            </a:r>
            <a:r>
              <a:rPr lang="ko-KR" altLang="en-US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연구 목적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96C17D-E014-4C6C-B9CF-7224F7F7D2ED}"/>
              </a:ext>
            </a:extLst>
          </p:cNvPr>
          <p:cNvSpPr txBox="1"/>
          <p:nvPr/>
        </p:nvSpPr>
        <p:spPr>
          <a:xfrm>
            <a:off x="184728" y="1517367"/>
            <a:ext cx="7643952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DirectX 12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를 이용한 </a:t>
            </a:r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3D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게임 제작</a:t>
            </a:r>
            <a:endParaRPr lang="en-US" altLang="ko-KR" sz="4000" dirty="0"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DirectX 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파이프라인 이해</a:t>
            </a:r>
            <a:endParaRPr lang="en-US" altLang="ko-KR" sz="2400" dirty="0">
              <a:solidFill>
                <a:schemeClr val="tx1">
                  <a:lumMod val="85000"/>
                  <a:lumOff val="15000"/>
                </a:schemeClr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조명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그림자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3D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애니메이션 구현</a:t>
            </a:r>
            <a:endParaRPr lang="en-US" altLang="ko-KR" sz="2400" dirty="0">
              <a:solidFill>
                <a:schemeClr val="tx1">
                  <a:lumMod val="85000"/>
                  <a:lumOff val="15000"/>
                </a:schemeClr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멀티쓰레딩을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이용한 렌더링 시간 단축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81B612-169E-4AFB-B70B-D907745DA08A}"/>
              </a:ext>
            </a:extLst>
          </p:cNvPr>
          <p:cNvSpPr txBox="1"/>
          <p:nvPr/>
        </p:nvSpPr>
        <p:spPr>
          <a:xfrm>
            <a:off x="184728" y="3983793"/>
            <a:ext cx="1157560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BOOST/ASIO 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비동기 서버 구축으로</a:t>
            </a:r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 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멀티플레이 구현</a:t>
            </a:r>
            <a:endParaRPr lang="en-US" altLang="ko-KR" sz="4000" dirty="0"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비동기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I/O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프로그래밍 이해</a:t>
            </a:r>
            <a:endParaRPr lang="en-US" altLang="ko-KR" sz="2400" dirty="0">
              <a:solidFill>
                <a:schemeClr val="tx1">
                  <a:lumMod val="85000"/>
                  <a:lumOff val="15000"/>
                </a:schemeClr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시야 처리와 멀티 쓰레드 프로그래밍으로 </a:t>
            </a:r>
            <a:endParaRPr lang="en-US" altLang="ko-KR" sz="2400" dirty="0">
              <a:solidFill>
                <a:schemeClr val="tx1">
                  <a:lumMod val="85000"/>
                  <a:lumOff val="15000"/>
                </a:schemeClr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   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높은 동시접속자수를 처리할 수 있는 서버 구현</a:t>
            </a:r>
            <a:endParaRPr lang="en-US" altLang="ko-KR" sz="2400" dirty="0">
              <a:solidFill>
                <a:schemeClr val="tx1">
                  <a:lumMod val="85000"/>
                  <a:lumOff val="15000"/>
                </a:schemeClr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789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E049091-6E26-4D19-8121-C50818F2C56E}"/>
              </a:ext>
            </a:extLst>
          </p:cNvPr>
          <p:cNvSpPr/>
          <p:nvPr/>
        </p:nvSpPr>
        <p:spPr>
          <a:xfrm>
            <a:off x="0" y="0"/>
            <a:ext cx="12192000" cy="8035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0590F41-F32D-42ED-957D-FF7887A1938C}"/>
              </a:ext>
            </a:extLst>
          </p:cNvPr>
          <p:cNvSpPr/>
          <p:nvPr/>
        </p:nvSpPr>
        <p:spPr>
          <a:xfrm>
            <a:off x="0" y="6603999"/>
            <a:ext cx="12192000" cy="2632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9B94D5-61E6-4176-BFF9-97650D313E60}"/>
              </a:ext>
            </a:extLst>
          </p:cNvPr>
          <p:cNvSpPr txBox="1"/>
          <p:nvPr/>
        </p:nvSpPr>
        <p:spPr>
          <a:xfrm>
            <a:off x="184728" y="29503"/>
            <a:ext cx="56733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2-1-1. </a:t>
            </a:r>
            <a:r>
              <a:rPr lang="ko-KR" altLang="en-US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게임 소개</a:t>
            </a:r>
            <a:r>
              <a:rPr lang="en-US" altLang="ko-KR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(</a:t>
            </a:r>
            <a:r>
              <a:rPr lang="ko-KR" altLang="en-US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장르</a:t>
            </a:r>
            <a:r>
              <a:rPr lang="en-US" altLang="ko-KR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)</a:t>
            </a:r>
            <a:endParaRPr lang="ko-KR" altLang="en-US" sz="4400" dirty="0">
              <a:solidFill>
                <a:schemeClr val="bg1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DA9789-1139-4B56-9BBE-88389E3C6E49}"/>
              </a:ext>
            </a:extLst>
          </p:cNvPr>
          <p:cNvSpPr txBox="1"/>
          <p:nvPr/>
        </p:nvSpPr>
        <p:spPr>
          <a:xfrm>
            <a:off x="184728" y="1020062"/>
            <a:ext cx="41553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장르 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: 1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인칭 슈팅 게임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8EA605-C2DA-4EA7-8B89-D51BE2A87912}"/>
              </a:ext>
            </a:extLst>
          </p:cNvPr>
          <p:cNvSpPr txBox="1"/>
          <p:nvPr/>
        </p:nvSpPr>
        <p:spPr>
          <a:xfrm>
            <a:off x="5516354" y="5633828"/>
            <a:ext cx="11592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게임 예시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57FEE33-E472-47FD-B73D-71F64E2727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5347" y="1944447"/>
            <a:ext cx="6761306" cy="35194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3940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79BBD48-51FE-449B-8629-3A57BB6086C7}"/>
              </a:ext>
            </a:extLst>
          </p:cNvPr>
          <p:cNvSpPr/>
          <p:nvPr/>
        </p:nvSpPr>
        <p:spPr>
          <a:xfrm>
            <a:off x="0" y="0"/>
            <a:ext cx="12192000" cy="8035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B5B152E-031B-4DC3-9098-249E210A1E13}"/>
              </a:ext>
            </a:extLst>
          </p:cNvPr>
          <p:cNvSpPr/>
          <p:nvPr/>
        </p:nvSpPr>
        <p:spPr>
          <a:xfrm>
            <a:off x="0" y="6603999"/>
            <a:ext cx="12192000" cy="2632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DB0857-98F2-430C-A192-D709D419CBD5}"/>
              </a:ext>
            </a:extLst>
          </p:cNvPr>
          <p:cNvSpPr txBox="1"/>
          <p:nvPr/>
        </p:nvSpPr>
        <p:spPr>
          <a:xfrm>
            <a:off x="184728" y="29503"/>
            <a:ext cx="75600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2-1-2. </a:t>
            </a:r>
            <a:r>
              <a:rPr lang="ko-KR" altLang="en-US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게임 소개</a:t>
            </a:r>
            <a:r>
              <a:rPr lang="en-US" altLang="ko-KR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(</a:t>
            </a:r>
            <a:r>
              <a:rPr lang="ko-KR" altLang="en-US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캐릭터</a:t>
            </a:r>
            <a:r>
              <a:rPr lang="en-US" altLang="ko-KR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, </a:t>
            </a:r>
            <a:r>
              <a:rPr lang="ko-KR" altLang="en-US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무기</a:t>
            </a:r>
            <a:r>
              <a:rPr lang="en-US" altLang="ko-KR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)</a:t>
            </a:r>
            <a:endParaRPr lang="ko-KR" altLang="en-US" sz="4400" dirty="0">
              <a:solidFill>
                <a:schemeClr val="bg1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E02956E-BD4C-4E51-9D56-63D52D5298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6068" y="1634721"/>
            <a:ext cx="6759864" cy="34306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45BA9B-AA74-4AEF-B869-B0A7D02A9C7C}"/>
              </a:ext>
            </a:extLst>
          </p:cNvPr>
          <p:cNvSpPr txBox="1"/>
          <p:nvPr/>
        </p:nvSpPr>
        <p:spPr>
          <a:xfrm>
            <a:off x="4255592" y="5171686"/>
            <a:ext cx="36808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캐릭터 </a:t>
            </a:r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 </a:t>
            </a:r>
            <a:r>
              <a:rPr lang="ko-KR" altLang="en-US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돌격 소총 </a:t>
            </a:r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 </a:t>
            </a:r>
            <a:r>
              <a:rPr lang="ko-KR" altLang="en-US" sz="2000" dirty="0" err="1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머신건</a:t>
            </a:r>
            <a:r>
              <a:rPr lang="ko-KR" altLang="en-US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</a:t>
            </a:r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 </a:t>
            </a:r>
            <a:r>
              <a:rPr lang="ko-KR" altLang="en-US" sz="2000" dirty="0" err="1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샷건</a:t>
            </a:r>
            <a:endParaRPr lang="ko-KR" altLang="en-US" sz="2000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70C63E-F014-4B47-AE79-DDBD02D98222}"/>
              </a:ext>
            </a:extLst>
          </p:cNvPr>
          <p:cNvSpPr txBox="1"/>
          <p:nvPr/>
        </p:nvSpPr>
        <p:spPr>
          <a:xfrm>
            <a:off x="184728" y="5500680"/>
            <a:ext cx="376577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돌격소총</a:t>
            </a:r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	 : </a:t>
            </a:r>
            <a:r>
              <a:rPr lang="ko-KR" altLang="en-US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전체적으로 평범한 성능</a:t>
            </a:r>
            <a:endParaRPr lang="en-US" altLang="ko-KR" sz="2000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r>
              <a:rPr lang="ko-KR" altLang="en-US" sz="2000" dirty="0" err="1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머신건</a:t>
            </a:r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	 : </a:t>
            </a:r>
            <a:r>
              <a:rPr lang="ko-KR" altLang="en-US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느린 속도</a:t>
            </a:r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, </a:t>
            </a:r>
            <a:r>
              <a:rPr lang="ko-KR" altLang="en-US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강력한 화력</a:t>
            </a:r>
            <a:endParaRPr lang="en-US" altLang="ko-KR" sz="2000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r>
              <a:rPr lang="ko-KR" altLang="en-US" sz="2000" dirty="0" err="1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샷건</a:t>
            </a:r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	 : </a:t>
            </a:r>
            <a:r>
              <a:rPr lang="ko-KR" altLang="en-US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근접했을 때 강한 데미지</a:t>
            </a:r>
          </a:p>
        </p:txBody>
      </p:sp>
    </p:spTree>
    <p:extLst>
      <p:ext uri="{BB962C8B-B14F-4D97-AF65-F5344CB8AC3E}">
        <p14:creationId xmlns:p14="http://schemas.microsoft.com/office/powerpoint/2010/main" val="1991411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60C40FA-61FF-44F4-9813-4679A366178B}"/>
              </a:ext>
            </a:extLst>
          </p:cNvPr>
          <p:cNvSpPr/>
          <p:nvPr/>
        </p:nvSpPr>
        <p:spPr>
          <a:xfrm>
            <a:off x="0" y="0"/>
            <a:ext cx="12192000" cy="8035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CA6B101-7047-4CBF-8012-68C50D6507DD}"/>
              </a:ext>
            </a:extLst>
          </p:cNvPr>
          <p:cNvSpPr/>
          <p:nvPr/>
        </p:nvSpPr>
        <p:spPr>
          <a:xfrm>
            <a:off x="0" y="6603999"/>
            <a:ext cx="12192000" cy="2632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29DA3E-058D-456B-93DA-BC0CBC45A85C}"/>
              </a:ext>
            </a:extLst>
          </p:cNvPr>
          <p:cNvSpPr txBox="1"/>
          <p:nvPr/>
        </p:nvSpPr>
        <p:spPr>
          <a:xfrm>
            <a:off x="184728" y="29503"/>
            <a:ext cx="61927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2-1-3. </a:t>
            </a:r>
            <a:r>
              <a:rPr lang="ko-KR" altLang="en-US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게임 소개</a:t>
            </a:r>
            <a:r>
              <a:rPr lang="en-US" altLang="ko-KR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(</a:t>
            </a:r>
            <a:r>
              <a:rPr lang="ko-KR" altLang="en-US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몬스터</a:t>
            </a:r>
            <a:r>
              <a:rPr lang="en-US" altLang="ko-KR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)</a:t>
            </a:r>
            <a:endParaRPr lang="ko-KR" altLang="en-US" sz="4400" dirty="0">
              <a:solidFill>
                <a:schemeClr val="bg1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B609DA4-66E3-4D38-8129-21A9E09EE1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6068" y="1632725"/>
            <a:ext cx="6759864" cy="344476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CEC6ED6-D4E7-432D-AA50-F5365D7432B7}"/>
              </a:ext>
            </a:extLst>
          </p:cNvPr>
          <p:cNvSpPr txBox="1"/>
          <p:nvPr/>
        </p:nvSpPr>
        <p:spPr>
          <a:xfrm>
            <a:off x="3344285" y="5171686"/>
            <a:ext cx="55034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캐릭터 </a:t>
            </a:r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 1</a:t>
            </a:r>
            <a:r>
              <a:rPr lang="ko-KR" altLang="en-US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라운드 </a:t>
            </a:r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 2</a:t>
            </a:r>
            <a:r>
              <a:rPr lang="ko-KR" altLang="en-US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라운드 </a:t>
            </a:r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 3</a:t>
            </a:r>
            <a:r>
              <a:rPr lang="ko-KR" altLang="en-US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라운드 </a:t>
            </a:r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/ </a:t>
            </a:r>
            <a:r>
              <a:rPr lang="ko-KR" altLang="en-US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보스 몬스터</a:t>
            </a:r>
          </a:p>
        </p:txBody>
      </p:sp>
    </p:spTree>
    <p:extLst>
      <p:ext uri="{BB962C8B-B14F-4D97-AF65-F5344CB8AC3E}">
        <p14:creationId xmlns:p14="http://schemas.microsoft.com/office/powerpoint/2010/main" val="1632241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06E96233-581D-4441-82AF-50E6BD35E2FE}"/>
              </a:ext>
            </a:extLst>
          </p:cNvPr>
          <p:cNvSpPr/>
          <p:nvPr/>
        </p:nvSpPr>
        <p:spPr>
          <a:xfrm>
            <a:off x="3548860" y="4102705"/>
            <a:ext cx="746050" cy="508000"/>
          </a:xfrm>
          <a:prstGeom prst="rect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1B65238-3A05-44AD-B01E-F8DB8D5CE867}"/>
              </a:ext>
            </a:extLst>
          </p:cNvPr>
          <p:cNvSpPr/>
          <p:nvPr/>
        </p:nvSpPr>
        <p:spPr>
          <a:xfrm>
            <a:off x="2005808" y="3499139"/>
            <a:ext cx="1937542" cy="508000"/>
          </a:xfrm>
          <a:prstGeom prst="rect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AA896CE-BC79-4E4A-B34A-6CC37AFEF50B}"/>
              </a:ext>
            </a:extLst>
          </p:cNvPr>
          <p:cNvSpPr/>
          <p:nvPr/>
        </p:nvSpPr>
        <p:spPr>
          <a:xfrm>
            <a:off x="851478" y="2884632"/>
            <a:ext cx="1786948" cy="508000"/>
          </a:xfrm>
          <a:prstGeom prst="rect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C31C477-05DE-46AE-BA54-D4B2273307C3}"/>
              </a:ext>
            </a:extLst>
          </p:cNvPr>
          <p:cNvSpPr/>
          <p:nvPr/>
        </p:nvSpPr>
        <p:spPr>
          <a:xfrm>
            <a:off x="4738256" y="2278694"/>
            <a:ext cx="1126836" cy="508000"/>
          </a:xfrm>
          <a:prstGeom prst="rect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2E517DA-570E-4B48-9D2F-BC7649411950}"/>
              </a:ext>
            </a:extLst>
          </p:cNvPr>
          <p:cNvSpPr/>
          <p:nvPr/>
        </p:nvSpPr>
        <p:spPr>
          <a:xfrm>
            <a:off x="0" y="0"/>
            <a:ext cx="12192000" cy="8035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579E35C-7F3B-45B1-B3EA-E7C07BA0A321}"/>
              </a:ext>
            </a:extLst>
          </p:cNvPr>
          <p:cNvSpPr/>
          <p:nvPr/>
        </p:nvSpPr>
        <p:spPr>
          <a:xfrm>
            <a:off x="0" y="6603999"/>
            <a:ext cx="12192000" cy="2632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D0FC75-DF56-451D-9390-EE377490B29E}"/>
              </a:ext>
            </a:extLst>
          </p:cNvPr>
          <p:cNvSpPr txBox="1"/>
          <p:nvPr/>
        </p:nvSpPr>
        <p:spPr>
          <a:xfrm>
            <a:off x="184728" y="29503"/>
            <a:ext cx="36231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2-2. </a:t>
            </a:r>
            <a:r>
              <a:rPr lang="ko-KR" altLang="en-US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게임 특징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6CB2D3-E011-4DE9-A775-EA6D333E8D60}"/>
              </a:ext>
            </a:extLst>
          </p:cNvPr>
          <p:cNvSpPr txBox="1"/>
          <p:nvPr/>
        </p:nvSpPr>
        <p:spPr>
          <a:xfrm>
            <a:off x="184728" y="2133255"/>
            <a:ext cx="11301492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1. 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외계 행성에서 몰려오는 </a:t>
            </a:r>
            <a:r>
              <a:rPr lang="ko-KR" altLang="en-US" sz="3200" dirty="0">
                <a:solidFill>
                  <a:schemeClr val="bg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몬스터</a:t>
            </a:r>
            <a:r>
              <a:rPr lang="ko-KR" altLang="en-US" sz="32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를 처치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하는 멀티플레이 슈팅 게임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2.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 </a:t>
            </a:r>
            <a:r>
              <a:rPr lang="en-US" altLang="ko-KR" sz="3200" dirty="0">
                <a:solidFill>
                  <a:schemeClr val="bg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3</a:t>
            </a:r>
            <a:r>
              <a:rPr lang="ko-KR" altLang="en-US" sz="3200" dirty="0">
                <a:solidFill>
                  <a:schemeClr val="bg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가지 무기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중 하나를 선택해서 플레이 가능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3.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게임은 </a:t>
            </a:r>
            <a:r>
              <a:rPr lang="ko-KR" altLang="en-US" sz="3200" dirty="0">
                <a:solidFill>
                  <a:schemeClr val="bg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라운드 형식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으로 진행되며 각 라운드 종료 후 보상 획득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4.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마지막 라운드의 </a:t>
            </a:r>
            <a:r>
              <a:rPr lang="ko-KR" altLang="en-US" sz="3200" dirty="0">
                <a:solidFill>
                  <a:schemeClr val="bg1"/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보스</a:t>
            </a:r>
            <a:r>
              <a:rPr lang="ko-KR" altLang="en-US" sz="32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를 처치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하는 것이 최종 목표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3716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3CE0B4C-8E3C-4B29-BD78-6B62D4E5643A}"/>
              </a:ext>
            </a:extLst>
          </p:cNvPr>
          <p:cNvSpPr/>
          <p:nvPr/>
        </p:nvSpPr>
        <p:spPr>
          <a:xfrm>
            <a:off x="0" y="0"/>
            <a:ext cx="12192000" cy="8035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13A0854-FD43-46BF-8FA8-B977F7CF286D}"/>
              </a:ext>
            </a:extLst>
          </p:cNvPr>
          <p:cNvSpPr/>
          <p:nvPr/>
        </p:nvSpPr>
        <p:spPr>
          <a:xfrm>
            <a:off x="0" y="6603999"/>
            <a:ext cx="12192000" cy="2632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D330DA-F84A-4808-AD25-CC42770A48B5}"/>
              </a:ext>
            </a:extLst>
          </p:cNvPr>
          <p:cNvSpPr txBox="1"/>
          <p:nvPr/>
        </p:nvSpPr>
        <p:spPr>
          <a:xfrm>
            <a:off x="184728" y="29503"/>
            <a:ext cx="36231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2-3. </a:t>
            </a:r>
            <a:r>
              <a:rPr lang="ko-KR" altLang="en-US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게임 방법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28CE51C6-0E90-4B22-9DD6-28E6578F09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091" y="1009265"/>
            <a:ext cx="4302626" cy="223962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4E485B0-9671-49D7-859B-FE90533F3A6B}"/>
              </a:ext>
            </a:extLst>
          </p:cNvPr>
          <p:cNvSpPr txBox="1"/>
          <p:nvPr/>
        </p:nvSpPr>
        <p:spPr>
          <a:xfrm>
            <a:off x="1365950" y="3301361"/>
            <a:ext cx="4386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1. </a:t>
            </a:r>
            <a:r>
              <a:rPr lang="ko-KR" altLang="en-US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라운드가 시작되면 </a:t>
            </a:r>
            <a:r>
              <a:rPr lang="ko-KR" altLang="en-US" sz="2000" dirty="0" err="1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몬스터들이</a:t>
            </a:r>
            <a:r>
              <a:rPr lang="ko-KR" altLang="en-US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 나온다</a:t>
            </a:r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.</a:t>
            </a:r>
            <a:endParaRPr lang="ko-KR" altLang="en-US" sz="2000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367391-7DB9-4BBB-867B-68FFAB3FAAC9}"/>
              </a:ext>
            </a:extLst>
          </p:cNvPr>
          <p:cNvSpPr txBox="1"/>
          <p:nvPr/>
        </p:nvSpPr>
        <p:spPr>
          <a:xfrm>
            <a:off x="6746132" y="3301361"/>
            <a:ext cx="44438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2. </a:t>
            </a:r>
            <a:r>
              <a:rPr lang="ko-KR" altLang="en-US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해당 라운드의 모든 몬스터를 처치한다</a:t>
            </a:r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.</a:t>
            </a:r>
            <a:endParaRPr lang="ko-KR" altLang="en-US" sz="2000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6A0F63-1A77-4118-8499-3DE088DF21C8}"/>
              </a:ext>
            </a:extLst>
          </p:cNvPr>
          <p:cNvSpPr txBox="1"/>
          <p:nvPr/>
        </p:nvSpPr>
        <p:spPr>
          <a:xfrm>
            <a:off x="1566326" y="6075331"/>
            <a:ext cx="37561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3. </a:t>
            </a:r>
            <a:r>
              <a:rPr lang="ko-KR" altLang="en-US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원하는 보상 중 하나를 선택한다</a:t>
            </a:r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.</a:t>
            </a:r>
            <a:endParaRPr lang="ko-KR" altLang="en-US" sz="2000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E4084C6B-AEDA-460A-89C4-1A088F62D6FE}"/>
              </a:ext>
            </a:extLst>
          </p:cNvPr>
          <p:cNvCxnSpPr/>
          <p:nvPr/>
        </p:nvCxnSpPr>
        <p:spPr>
          <a:xfrm>
            <a:off x="5752087" y="2299855"/>
            <a:ext cx="7595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A223E337-1924-4871-8419-8982F2522E5E}"/>
              </a:ext>
            </a:extLst>
          </p:cNvPr>
          <p:cNvCxnSpPr>
            <a:cxnSpLocks/>
          </p:cNvCxnSpPr>
          <p:nvPr/>
        </p:nvCxnSpPr>
        <p:spPr>
          <a:xfrm flipH="1">
            <a:off x="5752087" y="3301361"/>
            <a:ext cx="806168" cy="4001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747D5C0-D53F-4DB0-A116-B24D62C4B646}"/>
              </a:ext>
            </a:extLst>
          </p:cNvPr>
          <p:cNvSpPr txBox="1"/>
          <p:nvPr/>
        </p:nvSpPr>
        <p:spPr>
          <a:xfrm>
            <a:off x="7004215" y="6073135"/>
            <a:ext cx="39276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4. </a:t>
            </a:r>
            <a:r>
              <a:rPr lang="ko-KR" altLang="en-US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최종 보스 라운드까지 클리어한다</a:t>
            </a:r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.</a:t>
            </a:r>
            <a:endParaRPr lang="ko-KR" altLang="en-US" sz="2000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2727575B-6E4C-4D86-8FC8-18C57FEFFB4B}"/>
              </a:ext>
            </a:extLst>
          </p:cNvPr>
          <p:cNvCxnSpPr/>
          <p:nvPr/>
        </p:nvCxnSpPr>
        <p:spPr>
          <a:xfrm>
            <a:off x="5756924" y="4926445"/>
            <a:ext cx="7595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5BAB0679-ACCA-4D82-A2EE-6BE94C2F31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091" y="3806632"/>
            <a:ext cx="4302196" cy="223962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F6C4F29-7A14-4A57-9867-3DCC4C744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8540" y="3808001"/>
            <a:ext cx="4297359" cy="223688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2FD0C691-50DE-4CE9-8840-5CCBD19C85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8540" y="1009265"/>
            <a:ext cx="4297359" cy="223688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03397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DDB1F92-11AB-400A-ADB7-171544DF4438}"/>
              </a:ext>
            </a:extLst>
          </p:cNvPr>
          <p:cNvSpPr/>
          <p:nvPr/>
        </p:nvSpPr>
        <p:spPr>
          <a:xfrm>
            <a:off x="0" y="0"/>
            <a:ext cx="12192000" cy="8035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ADC126D-9FB9-4962-9B0F-D809260D7810}"/>
              </a:ext>
            </a:extLst>
          </p:cNvPr>
          <p:cNvSpPr/>
          <p:nvPr/>
        </p:nvSpPr>
        <p:spPr>
          <a:xfrm>
            <a:off x="0" y="6603999"/>
            <a:ext cx="12192000" cy="26323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EA7416-8B75-4F86-BECC-B2609B00F8B8}"/>
              </a:ext>
            </a:extLst>
          </p:cNvPr>
          <p:cNvSpPr txBox="1"/>
          <p:nvPr/>
        </p:nvSpPr>
        <p:spPr>
          <a:xfrm>
            <a:off x="184728" y="29503"/>
            <a:ext cx="30636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3. </a:t>
            </a:r>
            <a:r>
              <a:rPr lang="ko-KR" altLang="en-US" sz="44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개발 환경</a:t>
            </a:r>
          </a:p>
        </p:txBody>
      </p:sp>
      <p:pic>
        <p:nvPicPr>
          <p:cNvPr id="1030" name="Picture 6" descr="DirectX">
            <a:extLst>
              <a:ext uri="{FF2B5EF4-FFF2-40B4-BE49-F238E27FC236}">
                <a16:creationId xmlns:a16="http://schemas.microsoft.com/office/drawing/2014/main" id="{50868A0E-2AC6-4697-B863-1D04424314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6071" y="1811882"/>
            <a:ext cx="2147967" cy="884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9668D70-D95B-4E6B-8DD7-C56379DB9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3305" y="3769980"/>
            <a:ext cx="1353498" cy="135349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88F62A5-B0E1-421F-9A4F-D6110FCF8E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0821" y="3769980"/>
            <a:ext cx="1305600" cy="1478810"/>
          </a:xfrm>
          <a:prstGeom prst="rect">
            <a:avLst/>
          </a:prstGeom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90077A9D-0DB0-41B8-8529-126C7BB84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3633" y="1454760"/>
            <a:ext cx="2279976" cy="1784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A76E6135-F1B7-4DBA-9C29-F7F9F4E28C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1887" y="1588150"/>
            <a:ext cx="1517300" cy="151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Adobe Photoshop CS6 Logo">
            <a:extLst>
              <a:ext uri="{FF2B5EF4-FFF2-40B4-BE49-F238E27FC236}">
                <a16:creationId xmlns:a16="http://schemas.microsoft.com/office/drawing/2014/main" id="{69B2C070-40B4-4449-91D5-3F03652970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1327" y="3840700"/>
            <a:ext cx="1397860" cy="1397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31216D9-A73D-483E-B89E-4B3EF460282C}"/>
              </a:ext>
            </a:extLst>
          </p:cNvPr>
          <p:cNvSpPr txBox="1"/>
          <p:nvPr/>
        </p:nvSpPr>
        <p:spPr>
          <a:xfrm>
            <a:off x="1661772" y="3028890"/>
            <a:ext cx="22445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VisualStudio2019</a:t>
            </a:r>
            <a:endParaRPr lang="ko-KR" altLang="en-US" sz="2000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BCF814-8C7A-490D-8604-5563A9CB44FB}"/>
              </a:ext>
            </a:extLst>
          </p:cNvPr>
          <p:cNvSpPr txBox="1"/>
          <p:nvPr/>
        </p:nvSpPr>
        <p:spPr>
          <a:xfrm>
            <a:off x="5022427" y="3036279"/>
            <a:ext cx="13952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DirectX 12</a:t>
            </a:r>
            <a:endParaRPr lang="ko-KR" altLang="en-US" sz="2000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816A7F-3842-447F-92BC-14296E156C3B}"/>
              </a:ext>
            </a:extLst>
          </p:cNvPr>
          <p:cNvSpPr txBox="1"/>
          <p:nvPr/>
        </p:nvSpPr>
        <p:spPr>
          <a:xfrm>
            <a:off x="8116550" y="3093105"/>
            <a:ext cx="10874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Blender</a:t>
            </a:r>
            <a:endParaRPr lang="ko-KR" altLang="en-US" sz="2000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93BEB9-2D69-496D-89BD-BAA0683CE702}"/>
              </a:ext>
            </a:extLst>
          </p:cNvPr>
          <p:cNvSpPr txBox="1"/>
          <p:nvPr/>
        </p:nvSpPr>
        <p:spPr>
          <a:xfrm>
            <a:off x="7961327" y="5521169"/>
            <a:ext cx="14457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Photoshop</a:t>
            </a:r>
            <a:endParaRPr lang="ko-KR" altLang="en-US" sz="2000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6EC362-4969-498A-B184-540C9CA9E65D}"/>
              </a:ext>
            </a:extLst>
          </p:cNvPr>
          <p:cNvSpPr txBox="1"/>
          <p:nvPr/>
        </p:nvSpPr>
        <p:spPr>
          <a:xfrm>
            <a:off x="5234751" y="5521169"/>
            <a:ext cx="976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err="1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Github</a:t>
            </a:r>
            <a:endParaRPr lang="ko-KR" altLang="en-US" sz="2000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2CF959F-54E1-48FB-AA9B-61C1CD681AEC}"/>
              </a:ext>
            </a:extLst>
          </p:cNvPr>
          <p:cNvSpPr txBox="1"/>
          <p:nvPr/>
        </p:nvSpPr>
        <p:spPr>
          <a:xfrm>
            <a:off x="1982518" y="5522939"/>
            <a:ext cx="15022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나눔바른고딕OTF Light" panose="02000303000000000000" pitchFamily="50" charset="-127"/>
                <a:ea typeface="나눔바른고딕OTF Light" panose="02000303000000000000" pitchFamily="50" charset="-127"/>
              </a:rPr>
              <a:t>SourceTree</a:t>
            </a:r>
            <a:endParaRPr lang="ko-KR" altLang="en-US" sz="2000" dirty="0">
              <a:latin typeface="나눔바른고딕OTF Light" panose="02000303000000000000" pitchFamily="50" charset="-127"/>
              <a:ea typeface="나눔바른고딕OTF Light" panose="020003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22983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</TotalTime>
  <Words>592</Words>
  <Application>Microsoft Office PowerPoint</Application>
  <PresentationFormat>와이드스크린</PresentationFormat>
  <Paragraphs>144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Noto Sans KR Medium</vt:lpstr>
      <vt:lpstr>나눔바른고딕OTF UltraLight</vt:lpstr>
      <vt:lpstr>맑은 고딕</vt:lpstr>
      <vt:lpstr>Noto Sans KR Black</vt:lpstr>
      <vt:lpstr>Arial</vt:lpstr>
      <vt:lpstr>나눔바른고딕OTF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YUNSIK</dc:creator>
  <cp:lastModifiedBy>김 재원</cp:lastModifiedBy>
  <cp:revision>33</cp:revision>
  <dcterms:created xsi:type="dcterms:W3CDTF">2021-12-02T11:36:02Z</dcterms:created>
  <dcterms:modified xsi:type="dcterms:W3CDTF">2021-12-10T12:07:58Z</dcterms:modified>
</cp:coreProperties>
</file>

<file path=docProps/thumbnail.jpeg>
</file>